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4"/>
  </p:notesMasterIdLst>
  <p:sldIdLst>
    <p:sldId id="344" r:id="rId2"/>
    <p:sldId id="268" r:id="rId3"/>
    <p:sldId id="345" r:id="rId4"/>
    <p:sldId id="269" r:id="rId5"/>
    <p:sldId id="270" r:id="rId6"/>
    <p:sldId id="271" r:id="rId7"/>
    <p:sldId id="334" r:id="rId8"/>
    <p:sldId id="256" r:id="rId9"/>
    <p:sldId id="258" r:id="rId10"/>
    <p:sldId id="261" r:id="rId11"/>
    <p:sldId id="335" r:id="rId12"/>
    <p:sldId id="272" r:id="rId13"/>
    <p:sldId id="336" r:id="rId14"/>
    <p:sldId id="259" r:id="rId15"/>
    <p:sldId id="260" r:id="rId16"/>
    <p:sldId id="381" r:id="rId17"/>
    <p:sldId id="318" r:id="rId18"/>
    <p:sldId id="273" r:id="rId19"/>
    <p:sldId id="262" r:id="rId20"/>
    <p:sldId id="382" r:id="rId21"/>
    <p:sldId id="346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83" r:id="rId30"/>
    <p:sldId id="361" r:id="rId31"/>
    <p:sldId id="355" r:id="rId32"/>
    <p:sldId id="359" r:id="rId33"/>
    <p:sldId id="384" r:id="rId34"/>
    <p:sldId id="364" r:id="rId35"/>
    <p:sldId id="365" r:id="rId36"/>
    <p:sldId id="371" r:id="rId37"/>
    <p:sldId id="356" r:id="rId38"/>
    <p:sldId id="357" r:id="rId39"/>
    <p:sldId id="360" r:id="rId40"/>
    <p:sldId id="373" r:id="rId41"/>
    <p:sldId id="372" r:id="rId42"/>
    <p:sldId id="366" r:id="rId43"/>
    <p:sldId id="390" r:id="rId44"/>
    <p:sldId id="308" r:id="rId45"/>
    <p:sldId id="385" r:id="rId46"/>
    <p:sldId id="370" r:id="rId47"/>
    <p:sldId id="282" r:id="rId48"/>
    <p:sldId id="283" r:id="rId49"/>
    <p:sldId id="284" r:id="rId50"/>
    <p:sldId id="285" r:id="rId51"/>
    <p:sldId id="286" r:id="rId52"/>
    <p:sldId id="367" r:id="rId53"/>
    <p:sldId id="368" r:id="rId54"/>
    <p:sldId id="374" r:id="rId55"/>
    <p:sldId id="264" r:id="rId56"/>
    <p:sldId id="362" r:id="rId57"/>
    <p:sldId id="358" r:id="rId58"/>
    <p:sldId id="363" r:id="rId59"/>
    <p:sldId id="391" r:id="rId60"/>
    <p:sldId id="274" r:id="rId61"/>
    <p:sldId id="276" r:id="rId62"/>
    <p:sldId id="275" r:id="rId63"/>
    <p:sldId id="386" r:id="rId64"/>
    <p:sldId id="375" r:id="rId65"/>
    <p:sldId id="376" r:id="rId66"/>
    <p:sldId id="378" r:id="rId67"/>
    <p:sldId id="377" r:id="rId68"/>
    <p:sldId id="301" r:id="rId69"/>
    <p:sldId id="315" r:id="rId70"/>
    <p:sldId id="380" r:id="rId71"/>
    <p:sldId id="387" r:id="rId72"/>
    <p:sldId id="389" r:id="rId7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000"/>
    <a:srgbClr val="77DC7D"/>
    <a:srgbClr val="5E487A"/>
    <a:srgbClr val="FEB72A"/>
    <a:srgbClr val="C2C2C2"/>
    <a:srgbClr val="FFBFD0"/>
    <a:srgbClr val="FFFF66"/>
    <a:srgbClr val="F4F4F4"/>
    <a:srgbClr val="F6F95B"/>
    <a:srgbClr val="E8E9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20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notesMaster" Target="notesMasters/notesMaster1.xml"/><Relationship Id="rId75" Type="http://schemas.openxmlformats.org/officeDocument/2006/relationships/printerSettings" Target="printerSettings/printerSettings1.bin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hrismatts:Dropbox:Emergent%20Behaviour%20(New):10%20Presentations:ScaledAgileForPractitionersTraining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hrismatts:Dropbox:Emergent%20Behaviour%20(New):10%20Presentations:ScaledAgileForPractitionersTraining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hrismatts:Dropbox:Emergent%20Behaviour%20(New):10%20Presentations:ScaledAgileForPractitionersTraining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chrismatts:Dropbox:Emergent%20Behaviour%20(New):10%20Presentations:ScaledAgileForPractitionersTrain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'Unstable Team'!$B$2</c:f>
              <c:strCache>
                <c:ptCount val="1"/>
                <c:pt idx="0">
                  <c:v>Story Count</c:v>
                </c:pt>
              </c:strCache>
            </c:strRef>
          </c:tx>
          <c:marker>
            <c:symbol val="none"/>
          </c:marker>
          <c:xVal>
            <c:numRef>
              <c:f>'Unstable Team'!$A$3:$A$11</c:f>
              <c:numCache>
                <c:formatCode>m/d/yy</c:formatCode>
                <c:ptCount val="9"/>
                <c:pt idx="0">
                  <c:v>43102.0</c:v>
                </c:pt>
                <c:pt idx="1">
                  <c:v>43116.0</c:v>
                </c:pt>
                <c:pt idx="2">
                  <c:v>43130.0</c:v>
                </c:pt>
                <c:pt idx="3">
                  <c:v>43144.0</c:v>
                </c:pt>
                <c:pt idx="4">
                  <c:v>43158.0</c:v>
                </c:pt>
                <c:pt idx="5">
                  <c:v>43172.0</c:v>
                </c:pt>
                <c:pt idx="6">
                  <c:v>43186.0</c:v>
                </c:pt>
                <c:pt idx="7">
                  <c:v>43200.0</c:v>
                </c:pt>
                <c:pt idx="8">
                  <c:v>43214.0</c:v>
                </c:pt>
              </c:numCache>
            </c:numRef>
          </c:xVal>
          <c:yVal>
            <c:numRef>
              <c:f>'Unstable Team'!$B$3:$B$11</c:f>
              <c:numCache>
                <c:formatCode>General</c:formatCode>
                <c:ptCount val="9"/>
                <c:pt idx="0">
                  <c:v>22.0</c:v>
                </c:pt>
                <c:pt idx="1">
                  <c:v>30.0</c:v>
                </c:pt>
                <c:pt idx="2">
                  <c:v>2.0</c:v>
                </c:pt>
                <c:pt idx="3">
                  <c:v>22.0</c:v>
                </c:pt>
                <c:pt idx="4">
                  <c:v>9.0</c:v>
                </c:pt>
                <c:pt idx="5">
                  <c:v>20.0</c:v>
                </c:pt>
                <c:pt idx="6">
                  <c:v>7.0</c:v>
                </c:pt>
                <c:pt idx="7">
                  <c:v>29.0</c:v>
                </c:pt>
                <c:pt idx="8">
                  <c:v>27.0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'Unstable Team'!$C$2</c:f>
              <c:strCache>
                <c:ptCount val="1"/>
                <c:pt idx="0">
                  <c:v>Story Points</c:v>
                </c:pt>
              </c:strCache>
            </c:strRef>
          </c:tx>
          <c:marker>
            <c:symbol val="none"/>
          </c:marker>
          <c:xVal>
            <c:numRef>
              <c:f>'Unstable Team'!$A$3:$A$11</c:f>
              <c:numCache>
                <c:formatCode>m/d/yy</c:formatCode>
                <c:ptCount val="9"/>
                <c:pt idx="0">
                  <c:v>43102.0</c:v>
                </c:pt>
                <c:pt idx="1">
                  <c:v>43116.0</c:v>
                </c:pt>
                <c:pt idx="2">
                  <c:v>43130.0</c:v>
                </c:pt>
                <c:pt idx="3">
                  <c:v>43144.0</c:v>
                </c:pt>
                <c:pt idx="4">
                  <c:v>43158.0</c:v>
                </c:pt>
                <c:pt idx="5">
                  <c:v>43172.0</c:v>
                </c:pt>
                <c:pt idx="6">
                  <c:v>43186.0</c:v>
                </c:pt>
                <c:pt idx="7">
                  <c:v>43200.0</c:v>
                </c:pt>
                <c:pt idx="8">
                  <c:v>43214.0</c:v>
                </c:pt>
              </c:numCache>
            </c:numRef>
          </c:xVal>
          <c:yVal>
            <c:numRef>
              <c:f>'Unstable Team'!$C$3:$C$11</c:f>
              <c:numCache>
                <c:formatCode>General</c:formatCode>
                <c:ptCount val="9"/>
                <c:pt idx="0">
                  <c:v>35.0</c:v>
                </c:pt>
                <c:pt idx="1">
                  <c:v>43.0</c:v>
                </c:pt>
                <c:pt idx="2">
                  <c:v>41.0</c:v>
                </c:pt>
                <c:pt idx="3">
                  <c:v>49.0</c:v>
                </c:pt>
                <c:pt idx="4">
                  <c:v>12.0</c:v>
                </c:pt>
                <c:pt idx="5">
                  <c:v>29.0</c:v>
                </c:pt>
                <c:pt idx="6">
                  <c:v>34.0</c:v>
                </c:pt>
                <c:pt idx="7">
                  <c:v>48.0</c:v>
                </c:pt>
                <c:pt idx="8">
                  <c:v>55.0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2708088"/>
        <c:axId val="-2106318648"/>
      </c:scatterChart>
      <c:valAx>
        <c:axId val="2122708088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-2106318648"/>
        <c:crosses val="autoZero"/>
        <c:crossBetween val="midCat"/>
      </c:valAx>
      <c:valAx>
        <c:axId val="-2106318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270808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'Stable Team'!$B$2</c:f>
              <c:strCache>
                <c:ptCount val="1"/>
                <c:pt idx="0">
                  <c:v>Story Count</c:v>
                </c:pt>
              </c:strCache>
            </c:strRef>
          </c:tx>
          <c:marker>
            <c:symbol val="none"/>
          </c:marker>
          <c:xVal>
            <c:numRef>
              <c:f>'Stable Team'!$A$3:$A$11</c:f>
              <c:numCache>
                <c:formatCode>m/d/yy</c:formatCode>
                <c:ptCount val="9"/>
                <c:pt idx="0">
                  <c:v>43102.0</c:v>
                </c:pt>
                <c:pt idx="1">
                  <c:v>43116.0</c:v>
                </c:pt>
                <c:pt idx="2">
                  <c:v>43130.0</c:v>
                </c:pt>
                <c:pt idx="3">
                  <c:v>43144.0</c:v>
                </c:pt>
                <c:pt idx="4">
                  <c:v>43158.0</c:v>
                </c:pt>
                <c:pt idx="5">
                  <c:v>43172.0</c:v>
                </c:pt>
                <c:pt idx="6">
                  <c:v>43186.0</c:v>
                </c:pt>
                <c:pt idx="7">
                  <c:v>43200.0</c:v>
                </c:pt>
                <c:pt idx="8">
                  <c:v>43214.0</c:v>
                </c:pt>
              </c:numCache>
            </c:numRef>
          </c:xVal>
          <c:yVal>
            <c:numRef>
              <c:f>'Stable Team'!$B$3:$B$11</c:f>
              <c:numCache>
                <c:formatCode>General</c:formatCode>
                <c:ptCount val="9"/>
                <c:pt idx="0">
                  <c:v>10.0</c:v>
                </c:pt>
                <c:pt idx="1">
                  <c:v>12.0</c:v>
                </c:pt>
                <c:pt idx="2">
                  <c:v>13.0</c:v>
                </c:pt>
                <c:pt idx="3">
                  <c:v>11.0</c:v>
                </c:pt>
                <c:pt idx="4">
                  <c:v>13.0</c:v>
                </c:pt>
                <c:pt idx="5">
                  <c:v>13.0</c:v>
                </c:pt>
                <c:pt idx="6">
                  <c:v>11.0</c:v>
                </c:pt>
                <c:pt idx="7">
                  <c:v>13.0</c:v>
                </c:pt>
                <c:pt idx="8">
                  <c:v>13.0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'Stable Team'!$C$2</c:f>
              <c:strCache>
                <c:ptCount val="1"/>
                <c:pt idx="0">
                  <c:v>Story Points</c:v>
                </c:pt>
              </c:strCache>
            </c:strRef>
          </c:tx>
          <c:marker>
            <c:symbol val="none"/>
          </c:marker>
          <c:xVal>
            <c:numRef>
              <c:f>'Stable Team'!$A$3:$A$11</c:f>
              <c:numCache>
                <c:formatCode>m/d/yy</c:formatCode>
                <c:ptCount val="9"/>
                <c:pt idx="0">
                  <c:v>43102.0</c:v>
                </c:pt>
                <c:pt idx="1">
                  <c:v>43116.0</c:v>
                </c:pt>
                <c:pt idx="2">
                  <c:v>43130.0</c:v>
                </c:pt>
                <c:pt idx="3">
                  <c:v>43144.0</c:v>
                </c:pt>
                <c:pt idx="4">
                  <c:v>43158.0</c:v>
                </c:pt>
                <c:pt idx="5">
                  <c:v>43172.0</c:v>
                </c:pt>
                <c:pt idx="6">
                  <c:v>43186.0</c:v>
                </c:pt>
                <c:pt idx="7">
                  <c:v>43200.0</c:v>
                </c:pt>
                <c:pt idx="8">
                  <c:v>43214.0</c:v>
                </c:pt>
              </c:numCache>
            </c:numRef>
          </c:xVal>
          <c:yVal>
            <c:numRef>
              <c:f>'Stable Team'!$C$3:$C$11</c:f>
              <c:numCache>
                <c:formatCode>General</c:formatCode>
                <c:ptCount val="9"/>
                <c:pt idx="0">
                  <c:v>22.0</c:v>
                </c:pt>
                <c:pt idx="1">
                  <c:v>32.0</c:v>
                </c:pt>
                <c:pt idx="2">
                  <c:v>33.0</c:v>
                </c:pt>
                <c:pt idx="3">
                  <c:v>25.0</c:v>
                </c:pt>
                <c:pt idx="4">
                  <c:v>34.0</c:v>
                </c:pt>
                <c:pt idx="5">
                  <c:v>32.0</c:v>
                </c:pt>
                <c:pt idx="6">
                  <c:v>22.0</c:v>
                </c:pt>
                <c:pt idx="7">
                  <c:v>28.0</c:v>
                </c:pt>
                <c:pt idx="8">
                  <c:v>32.0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14445320"/>
        <c:axId val="2112272808"/>
      </c:scatterChart>
      <c:valAx>
        <c:axId val="-2114445320"/>
        <c:scaling>
          <c:orientation val="minMax"/>
        </c:scaling>
        <c:delete val="1"/>
        <c:axPos val="b"/>
        <c:numFmt formatCode="m/d/yy" sourceLinked="1"/>
        <c:majorTickMark val="none"/>
        <c:minorTickMark val="none"/>
        <c:tickLblPos val="nextTo"/>
        <c:crossAx val="2112272808"/>
        <c:crosses val="autoZero"/>
        <c:crossBetween val="midCat"/>
      </c:valAx>
      <c:valAx>
        <c:axId val="2112272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444532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'CFD A'!$B$1</c:f>
              <c:strCache>
                <c:ptCount val="1"/>
                <c:pt idx="0">
                  <c:v>Created</c:v>
                </c:pt>
              </c:strCache>
            </c:strRef>
          </c:tx>
          <c:marker>
            <c:symbol val="none"/>
          </c:marker>
          <c:xVal>
            <c:numRef>
              <c:f>'CFD A'!$A$2:$A$62</c:f>
              <c:numCache>
                <c:formatCode>m/d/yy</c:formatCode>
                <c:ptCount val="61"/>
                <c:pt idx="0">
                  <c:v>43102.0</c:v>
                </c:pt>
                <c:pt idx="1">
                  <c:v>43103.0</c:v>
                </c:pt>
                <c:pt idx="2">
                  <c:v>43104.0</c:v>
                </c:pt>
                <c:pt idx="3">
                  <c:v>43105.0</c:v>
                </c:pt>
                <c:pt idx="4">
                  <c:v>43106.0</c:v>
                </c:pt>
                <c:pt idx="5">
                  <c:v>43107.0</c:v>
                </c:pt>
                <c:pt idx="6">
                  <c:v>43108.0</c:v>
                </c:pt>
                <c:pt idx="7">
                  <c:v>43109.0</c:v>
                </c:pt>
                <c:pt idx="8">
                  <c:v>43110.0</c:v>
                </c:pt>
                <c:pt idx="9">
                  <c:v>43111.0</c:v>
                </c:pt>
                <c:pt idx="10">
                  <c:v>43112.0</c:v>
                </c:pt>
                <c:pt idx="11">
                  <c:v>43113.0</c:v>
                </c:pt>
                <c:pt idx="12">
                  <c:v>43114.0</c:v>
                </c:pt>
                <c:pt idx="13">
                  <c:v>43115.0</c:v>
                </c:pt>
                <c:pt idx="14">
                  <c:v>43116.0</c:v>
                </c:pt>
                <c:pt idx="15">
                  <c:v>43117.0</c:v>
                </c:pt>
                <c:pt idx="16">
                  <c:v>43118.0</c:v>
                </c:pt>
                <c:pt idx="17">
                  <c:v>43119.0</c:v>
                </c:pt>
                <c:pt idx="18">
                  <c:v>43120.0</c:v>
                </c:pt>
                <c:pt idx="19">
                  <c:v>43121.0</c:v>
                </c:pt>
                <c:pt idx="20">
                  <c:v>43122.0</c:v>
                </c:pt>
                <c:pt idx="21">
                  <c:v>43123.0</c:v>
                </c:pt>
                <c:pt idx="22">
                  <c:v>43124.0</c:v>
                </c:pt>
                <c:pt idx="23">
                  <c:v>43125.0</c:v>
                </c:pt>
                <c:pt idx="24">
                  <c:v>43126.0</c:v>
                </c:pt>
                <c:pt idx="25">
                  <c:v>43127.0</c:v>
                </c:pt>
                <c:pt idx="26">
                  <c:v>43128.0</c:v>
                </c:pt>
                <c:pt idx="27">
                  <c:v>43129.0</c:v>
                </c:pt>
                <c:pt idx="28">
                  <c:v>43130.0</c:v>
                </c:pt>
                <c:pt idx="29">
                  <c:v>43131.0</c:v>
                </c:pt>
                <c:pt idx="30">
                  <c:v>43132.0</c:v>
                </c:pt>
                <c:pt idx="31">
                  <c:v>43133.0</c:v>
                </c:pt>
                <c:pt idx="32">
                  <c:v>43134.0</c:v>
                </c:pt>
                <c:pt idx="33">
                  <c:v>43135.0</c:v>
                </c:pt>
                <c:pt idx="34">
                  <c:v>43136.0</c:v>
                </c:pt>
                <c:pt idx="35">
                  <c:v>43137.0</c:v>
                </c:pt>
                <c:pt idx="36">
                  <c:v>43138.0</c:v>
                </c:pt>
                <c:pt idx="37">
                  <c:v>43139.0</c:v>
                </c:pt>
                <c:pt idx="38">
                  <c:v>43140.0</c:v>
                </c:pt>
                <c:pt idx="39">
                  <c:v>43141.0</c:v>
                </c:pt>
                <c:pt idx="40">
                  <c:v>43142.0</c:v>
                </c:pt>
                <c:pt idx="41">
                  <c:v>43143.0</c:v>
                </c:pt>
                <c:pt idx="42">
                  <c:v>43144.0</c:v>
                </c:pt>
                <c:pt idx="43">
                  <c:v>43145.0</c:v>
                </c:pt>
                <c:pt idx="44">
                  <c:v>43146.0</c:v>
                </c:pt>
                <c:pt idx="45">
                  <c:v>43147.0</c:v>
                </c:pt>
                <c:pt idx="46">
                  <c:v>43148.0</c:v>
                </c:pt>
                <c:pt idx="47">
                  <c:v>43149.0</c:v>
                </c:pt>
                <c:pt idx="48">
                  <c:v>43150.0</c:v>
                </c:pt>
                <c:pt idx="49">
                  <c:v>43151.0</c:v>
                </c:pt>
                <c:pt idx="50">
                  <c:v>43152.0</c:v>
                </c:pt>
                <c:pt idx="51">
                  <c:v>43153.0</c:v>
                </c:pt>
                <c:pt idx="52">
                  <c:v>43154.0</c:v>
                </c:pt>
                <c:pt idx="53">
                  <c:v>43155.0</c:v>
                </c:pt>
                <c:pt idx="54">
                  <c:v>43156.0</c:v>
                </c:pt>
                <c:pt idx="55">
                  <c:v>43157.0</c:v>
                </c:pt>
                <c:pt idx="56">
                  <c:v>43158.0</c:v>
                </c:pt>
                <c:pt idx="57">
                  <c:v>43159.0</c:v>
                </c:pt>
                <c:pt idx="58">
                  <c:v>43160.0</c:v>
                </c:pt>
                <c:pt idx="59">
                  <c:v>43161.0</c:v>
                </c:pt>
                <c:pt idx="60">
                  <c:v>43162.0</c:v>
                </c:pt>
              </c:numCache>
            </c:numRef>
          </c:xVal>
          <c:yVal>
            <c:numRef>
              <c:f>'CFD A'!$B$2:$B$62</c:f>
              <c:numCache>
                <c:formatCode>General</c:formatCode>
                <c:ptCount val="6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5.0</c:v>
                </c:pt>
                <c:pt idx="6">
                  <c:v>12.0</c:v>
                </c:pt>
                <c:pt idx="7">
                  <c:v>20.0</c:v>
                </c:pt>
                <c:pt idx="8">
                  <c:v>30.0</c:v>
                </c:pt>
                <c:pt idx="9">
                  <c:v>30.0</c:v>
                </c:pt>
                <c:pt idx="10">
                  <c:v>30.0</c:v>
                </c:pt>
                <c:pt idx="11">
                  <c:v>30.0</c:v>
                </c:pt>
                <c:pt idx="12">
                  <c:v>30.0</c:v>
                </c:pt>
                <c:pt idx="13">
                  <c:v>30.0</c:v>
                </c:pt>
                <c:pt idx="14">
                  <c:v>30.0</c:v>
                </c:pt>
                <c:pt idx="15">
                  <c:v>30.0</c:v>
                </c:pt>
                <c:pt idx="16">
                  <c:v>30.0</c:v>
                </c:pt>
                <c:pt idx="17">
                  <c:v>30.0</c:v>
                </c:pt>
                <c:pt idx="18">
                  <c:v>30.0</c:v>
                </c:pt>
                <c:pt idx="19">
                  <c:v>30.0</c:v>
                </c:pt>
                <c:pt idx="20">
                  <c:v>30.0</c:v>
                </c:pt>
                <c:pt idx="21">
                  <c:v>30.0</c:v>
                </c:pt>
                <c:pt idx="22">
                  <c:v>30.0</c:v>
                </c:pt>
                <c:pt idx="23">
                  <c:v>30.0</c:v>
                </c:pt>
                <c:pt idx="24">
                  <c:v>30.0</c:v>
                </c:pt>
                <c:pt idx="25">
                  <c:v>30.0</c:v>
                </c:pt>
                <c:pt idx="26">
                  <c:v>30.0</c:v>
                </c:pt>
                <c:pt idx="27">
                  <c:v>30.0</c:v>
                </c:pt>
                <c:pt idx="28">
                  <c:v>30.0</c:v>
                </c:pt>
                <c:pt idx="29">
                  <c:v>30.0</c:v>
                </c:pt>
                <c:pt idx="30">
                  <c:v>30.0</c:v>
                </c:pt>
                <c:pt idx="31">
                  <c:v>30.0</c:v>
                </c:pt>
                <c:pt idx="32">
                  <c:v>30.0</c:v>
                </c:pt>
                <c:pt idx="33">
                  <c:v>30.0</c:v>
                </c:pt>
                <c:pt idx="34">
                  <c:v>30.0</c:v>
                </c:pt>
                <c:pt idx="35">
                  <c:v>30.0</c:v>
                </c:pt>
                <c:pt idx="36">
                  <c:v>30.0</c:v>
                </c:pt>
                <c:pt idx="37">
                  <c:v>30.0</c:v>
                </c:pt>
                <c:pt idx="38">
                  <c:v>30.0</c:v>
                </c:pt>
                <c:pt idx="39">
                  <c:v>30.0</c:v>
                </c:pt>
                <c:pt idx="40">
                  <c:v>32.0</c:v>
                </c:pt>
                <c:pt idx="41">
                  <c:v>36.0</c:v>
                </c:pt>
                <c:pt idx="42">
                  <c:v>36.0</c:v>
                </c:pt>
                <c:pt idx="43">
                  <c:v>36.0</c:v>
                </c:pt>
                <c:pt idx="44">
                  <c:v>36.0</c:v>
                </c:pt>
                <c:pt idx="45">
                  <c:v>36.0</c:v>
                </c:pt>
                <c:pt idx="46">
                  <c:v>36.0</c:v>
                </c:pt>
                <c:pt idx="47">
                  <c:v>36.0</c:v>
                </c:pt>
                <c:pt idx="48">
                  <c:v>36.0</c:v>
                </c:pt>
                <c:pt idx="49">
                  <c:v>36.0</c:v>
                </c:pt>
                <c:pt idx="50">
                  <c:v>36.0</c:v>
                </c:pt>
                <c:pt idx="51">
                  <c:v>36.0</c:v>
                </c:pt>
                <c:pt idx="52">
                  <c:v>36.0</c:v>
                </c:pt>
                <c:pt idx="53">
                  <c:v>36.0</c:v>
                </c:pt>
                <c:pt idx="54">
                  <c:v>36.0</c:v>
                </c:pt>
                <c:pt idx="55">
                  <c:v>36.0</c:v>
                </c:pt>
                <c:pt idx="56">
                  <c:v>36.0</c:v>
                </c:pt>
                <c:pt idx="57">
                  <c:v>36.0</c:v>
                </c:pt>
                <c:pt idx="58">
                  <c:v>36.0</c:v>
                </c:pt>
                <c:pt idx="59">
                  <c:v>36.0</c:v>
                </c:pt>
                <c:pt idx="60">
                  <c:v>36.0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'CFD A'!$C$1</c:f>
              <c:strCache>
                <c:ptCount val="1"/>
                <c:pt idx="0">
                  <c:v>Done</c:v>
                </c:pt>
              </c:strCache>
            </c:strRef>
          </c:tx>
          <c:marker>
            <c:symbol val="none"/>
          </c:marker>
          <c:xVal>
            <c:numRef>
              <c:f>'CFD A'!$A$2:$A$62</c:f>
              <c:numCache>
                <c:formatCode>m/d/yy</c:formatCode>
                <c:ptCount val="61"/>
                <c:pt idx="0">
                  <c:v>43102.0</c:v>
                </c:pt>
                <c:pt idx="1">
                  <c:v>43103.0</c:v>
                </c:pt>
                <c:pt idx="2">
                  <c:v>43104.0</c:v>
                </c:pt>
                <c:pt idx="3">
                  <c:v>43105.0</c:v>
                </c:pt>
                <c:pt idx="4">
                  <c:v>43106.0</c:v>
                </c:pt>
                <c:pt idx="5">
                  <c:v>43107.0</c:v>
                </c:pt>
                <c:pt idx="6">
                  <c:v>43108.0</c:v>
                </c:pt>
                <c:pt idx="7">
                  <c:v>43109.0</c:v>
                </c:pt>
                <c:pt idx="8">
                  <c:v>43110.0</c:v>
                </c:pt>
                <c:pt idx="9">
                  <c:v>43111.0</c:v>
                </c:pt>
                <c:pt idx="10">
                  <c:v>43112.0</c:v>
                </c:pt>
                <c:pt idx="11">
                  <c:v>43113.0</c:v>
                </c:pt>
                <c:pt idx="12">
                  <c:v>43114.0</c:v>
                </c:pt>
                <c:pt idx="13">
                  <c:v>43115.0</c:v>
                </c:pt>
                <c:pt idx="14">
                  <c:v>43116.0</c:v>
                </c:pt>
                <c:pt idx="15">
                  <c:v>43117.0</c:v>
                </c:pt>
                <c:pt idx="16">
                  <c:v>43118.0</c:v>
                </c:pt>
                <c:pt idx="17">
                  <c:v>43119.0</c:v>
                </c:pt>
                <c:pt idx="18">
                  <c:v>43120.0</c:v>
                </c:pt>
                <c:pt idx="19">
                  <c:v>43121.0</c:v>
                </c:pt>
                <c:pt idx="20">
                  <c:v>43122.0</c:v>
                </c:pt>
                <c:pt idx="21">
                  <c:v>43123.0</c:v>
                </c:pt>
                <c:pt idx="22">
                  <c:v>43124.0</c:v>
                </c:pt>
                <c:pt idx="23">
                  <c:v>43125.0</c:v>
                </c:pt>
                <c:pt idx="24">
                  <c:v>43126.0</c:v>
                </c:pt>
                <c:pt idx="25">
                  <c:v>43127.0</c:v>
                </c:pt>
                <c:pt idx="26">
                  <c:v>43128.0</c:v>
                </c:pt>
                <c:pt idx="27">
                  <c:v>43129.0</c:v>
                </c:pt>
                <c:pt idx="28">
                  <c:v>43130.0</c:v>
                </c:pt>
                <c:pt idx="29">
                  <c:v>43131.0</c:v>
                </c:pt>
                <c:pt idx="30">
                  <c:v>43132.0</c:v>
                </c:pt>
                <c:pt idx="31">
                  <c:v>43133.0</c:v>
                </c:pt>
                <c:pt idx="32">
                  <c:v>43134.0</c:v>
                </c:pt>
                <c:pt idx="33">
                  <c:v>43135.0</c:v>
                </c:pt>
                <c:pt idx="34">
                  <c:v>43136.0</c:v>
                </c:pt>
                <c:pt idx="35">
                  <c:v>43137.0</c:v>
                </c:pt>
                <c:pt idx="36">
                  <c:v>43138.0</c:v>
                </c:pt>
                <c:pt idx="37">
                  <c:v>43139.0</c:v>
                </c:pt>
                <c:pt idx="38">
                  <c:v>43140.0</c:v>
                </c:pt>
                <c:pt idx="39">
                  <c:v>43141.0</c:v>
                </c:pt>
                <c:pt idx="40">
                  <c:v>43142.0</c:v>
                </c:pt>
                <c:pt idx="41">
                  <c:v>43143.0</c:v>
                </c:pt>
                <c:pt idx="42">
                  <c:v>43144.0</c:v>
                </c:pt>
                <c:pt idx="43">
                  <c:v>43145.0</c:v>
                </c:pt>
                <c:pt idx="44">
                  <c:v>43146.0</c:v>
                </c:pt>
                <c:pt idx="45">
                  <c:v>43147.0</c:v>
                </c:pt>
                <c:pt idx="46">
                  <c:v>43148.0</c:v>
                </c:pt>
                <c:pt idx="47">
                  <c:v>43149.0</c:v>
                </c:pt>
                <c:pt idx="48">
                  <c:v>43150.0</c:v>
                </c:pt>
                <c:pt idx="49">
                  <c:v>43151.0</c:v>
                </c:pt>
                <c:pt idx="50">
                  <c:v>43152.0</c:v>
                </c:pt>
                <c:pt idx="51">
                  <c:v>43153.0</c:v>
                </c:pt>
                <c:pt idx="52">
                  <c:v>43154.0</c:v>
                </c:pt>
                <c:pt idx="53">
                  <c:v>43155.0</c:v>
                </c:pt>
                <c:pt idx="54">
                  <c:v>43156.0</c:v>
                </c:pt>
                <c:pt idx="55">
                  <c:v>43157.0</c:v>
                </c:pt>
                <c:pt idx="56">
                  <c:v>43158.0</c:v>
                </c:pt>
                <c:pt idx="57">
                  <c:v>43159.0</c:v>
                </c:pt>
                <c:pt idx="58">
                  <c:v>43160.0</c:v>
                </c:pt>
                <c:pt idx="59">
                  <c:v>43161.0</c:v>
                </c:pt>
                <c:pt idx="60">
                  <c:v>43162.0</c:v>
                </c:pt>
              </c:numCache>
            </c:numRef>
          </c:xVal>
          <c:yVal>
            <c:numRef>
              <c:f>'CFD A'!$C$2:$C$62</c:f>
              <c:numCache>
                <c:formatCode>General</c:formatCode>
                <c:ptCount val="6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1.0</c:v>
                </c:pt>
                <c:pt idx="11">
                  <c:v>1.0</c:v>
                </c:pt>
                <c:pt idx="12">
                  <c:v>1.0</c:v>
                </c:pt>
                <c:pt idx="13">
                  <c:v>1.0</c:v>
                </c:pt>
                <c:pt idx="14">
                  <c:v>1.0</c:v>
                </c:pt>
                <c:pt idx="15">
                  <c:v>1.0</c:v>
                </c:pt>
                <c:pt idx="16">
                  <c:v>1.0</c:v>
                </c:pt>
                <c:pt idx="17">
                  <c:v>2.0</c:v>
                </c:pt>
                <c:pt idx="18">
                  <c:v>2.0</c:v>
                </c:pt>
                <c:pt idx="19">
                  <c:v>2.0</c:v>
                </c:pt>
                <c:pt idx="20">
                  <c:v>2.0</c:v>
                </c:pt>
                <c:pt idx="21">
                  <c:v>2.0</c:v>
                </c:pt>
                <c:pt idx="22">
                  <c:v>2.0</c:v>
                </c:pt>
                <c:pt idx="23">
                  <c:v>3.0</c:v>
                </c:pt>
                <c:pt idx="24">
                  <c:v>3.0</c:v>
                </c:pt>
                <c:pt idx="25">
                  <c:v>3.0</c:v>
                </c:pt>
                <c:pt idx="26">
                  <c:v>3.0</c:v>
                </c:pt>
                <c:pt idx="27">
                  <c:v>3.0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5.0</c:v>
                </c:pt>
                <c:pt idx="34">
                  <c:v>5.0</c:v>
                </c:pt>
                <c:pt idx="35">
                  <c:v>5.0</c:v>
                </c:pt>
                <c:pt idx="36">
                  <c:v>5.0</c:v>
                </c:pt>
                <c:pt idx="37">
                  <c:v>6.0</c:v>
                </c:pt>
                <c:pt idx="38">
                  <c:v>6.0</c:v>
                </c:pt>
                <c:pt idx="39">
                  <c:v>6.0</c:v>
                </c:pt>
                <c:pt idx="40">
                  <c:v>7.0</c:v>
                </c:pt>
                <c:pt idx="41">
                  <c:v>7.0</c:v>
                </c:pt>
                <c:pt idx="42">
                  <c:v>7.0</c:v>
                </c:pt>
                <c:pt idx="43">
                  <c:v>8.0</c:v>
                </c:pt>
                <c:pt idx="44">
                  <c:v>8.0</c:v>
                </c:pt>
                <c:pt idx="45">
                  <c:v>9.0</c:v>
                </c:pt>
                <c:pt idx="46">
                  <c:v>9.0</c:v>
                </c:pt>
                <c:pt idx="47">
                  <c:v>10.0</c:v>
                </c:pt>
                <c:pt idx="48">
                  <c:v>11.0</c:v>
                </c:pt>
                <c:pt idx="49">
                  <c:v>12.0</c:v>
                </c:pt>
                <c:pt idx="50">
                  <c:v>13.0</c:v>
                </c:pt>
                <c:pt idx="51">
                  <c:v>15.0</c:v>
                </c:pt>
                <c:pt idx="52">
                  <c:v>15.0</c:v>
                </c:pt>
                <c:pt idx="53">
                  <c:v>18.0</c:v>
                </c:pt>
                <c:pt idx="54">
                  <c:v>20.0</c:v>
                </c:pt>
                <c:pt idx="55">
                  <c:v>20.0</c:v>
                </c:pt>
                <c:pt idx="56">
                  <c:v>24.0</c:v>
                </c:pt>
                <c:pt idx="57">
                  <c:v>27.0</c:v>
                </c:pt>
                <c:pt idx="58">
                  <c:v>28.0</c:v>
                </c:pt>
                <c:pt idx="59">
                  <c:v>31.0</c:v>
                </c:pt>
                <c:pt idx="60">
                  <c:v>32.0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11360360"/>
        <c:axId val="-2111382600"/>
      </c:scatterChart>
      <c:valAx>
        <c:axId val="-2111360360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-2111382600"/>
        <c:crosses val="autoZero"/>
        <c:crossBetween val="midCat"/>
      </c:valAx>
      <c:valAx>
        <c:axId val="-2111382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136036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'CFD C'!$B$1</c:f>
              <c:strCache>
                <c:ptCount val="1"/>
                <c:pt idx="0">
                  <c:v>Created</c:v>
                </c:pt>
              </c:strCache>
            </c:strRef>
          </c:tx>
          <c:marker>
            <c:symbol val="none"/>
          </c:marker>
          <c:xVal>
            <c:numRef>
              <c:f>'CFD C'!$A$2:$A$62</c:f>
              <c:numCache>
                <c:formatCode>m/d/yy</c:formatCode>
                <c:ptCount val="61"/>
                <c:pt idx="0">
                  <c:v>43102.0</c:v>
                </c:pt>
                <c:pt idx="1">
                  <c:v>43103.0</c:v>
                </c:pt>
                <c:pt idx="2">
                  <c:v>43104.0</c:v>
                </c:pt>
                <c:pt idx="3">
                  <c:v>43105.0</c:v>
                </c:pt>
                <c:pt idx="4">
                  <c:v>43106.0</c:v>
                </c:pt>
                <c:pt idx="5">
                  <c:v>43107.0</c:v>
                </c:pt>
                <c:pt idx="6">
                  <c:v>43108.0</c:v>
                </c:pt>
                <c:pt idx="7">
                  <c:v>43109.0</c:v>
                </c:pt>
                <c:pt idx="8">
                  <c:v>43110.0</c:v>
                </c:pt>
                <c:pt idx="9">
                  <c:v>43111.0</c:v>
                </c:pt>
                <c:pt idx="10">
                  <c:v>43112.0</c:v>
                </c:pt>
                <c:pt idx="11">
                  <c:v>43113.0</c:v>
                </c:pt>
                <c:pt idx="12">
                  <c:v>43114.0</c:v>
                </c:pt>
                <c:pt idx="13">
                  <c:v>43115.0</c:v>
                </c:pt>
                <c:pt idx="14">
                  <c:v>43116.0</c:v>
                </c:pt>
                <c:pt idx="15">
                  <c:v>43117.0</c:v>
                </c:pt>
                <c:pt idx="16">
                  <c:v>43118.0</c:v>
                </c:pt>
                <c:pt idx="17">
                  <c:v>43119.0</c:v>
                </c:pt>
                <c:pt idx="18">
                  <c:v>43120.0</c:v>
                </c:pt>
                <c:pt idx="19">
                  <c:v>43121.0</c:v>
                </c:pt>
                <c:pt idx="20">
                  <c:v>43122.0</c:v>
                </c:pt>
                <c:pt idx="21">
                  <c:v>43123.0</c:v>
                </c:pt>
                <c:pt idx="22">
                  <c:v>43124.0</c:v>
                </c:pt>
                <c:pt idx="23">
                  <c:v>43125.0</c:v>
                </c:pt>
                <c:pt idx="24">
                  <c:v>43126.0</c:v>
                </c:pt>
                <c:pt idx="25">
                  <c:v>43127.0</c:v>
                </c:pt>
                <c:pt idx="26">
                  <c:v>43128.0</c:v>
                </c:pt>
                <c:pt idx="27">
                  <c:v>43129.0</c:v>
                </c:pt>
                <c:pt idx="28">
                  <c:v>43130.0</c:v>
                </c:pt>
                <c:pt idx="29">
                  <c:v>43131.0</c:v>
                </c:pt>
                <c:pt idx="30">
                  <c:v>43132.0</c:v>
                </c:pt>
                <c:pt idx="31">
                  <c:v>43133.0</c:v>
                </c:pt>
                <c:pt idx="32">
                  <c:v>43134.0</c:v>
                </c:pt>
                <c:pt idx="33">
                  <c:v>43135.0</c:v>
                </c:pt>
                <c:pt idx="34">
                  <c:v>43136.0</c:v>
                </c:pt>
                <c:pt idx="35">
                  <c:v>43137.0</c:v>
                </c:pt>
                <c:pt idx="36">
                  <c:v>43138.0</c:v>
                </c:pt>
                <c:pt idx="37">
                  <c:v>43139.0</c:v>
                </c:pt>
                <c:pt idx="38">
                  <c:v>43140.0</c:v>
                </c:pt>
                <c:pt idx="39">
                  <c:v>43141.0</c:v>
                </c:pt>
                <c:pt idx="40">
                  <c:v>43142.0</c:v>
                </c:pt>
                <c:pt idx="41">
                  <c:v>43143.0</c:v>
                </c:pt>
                <c:pt idx="42">
                  <c:v>43144.0</c:v>
                </c:pt>
                <c:pt idx="43">
                  <c:v>43145.0</c:v>
                </c:pt>
                <c:pt idx="44">
                  <c:v>43146.0</c:v>
                </c:pt>
                <c:pt idx="45">
                  <c:v>43147.0</c:v>
                </c:pt>
                <c:pt idx="46">
                  <c:v>43148.0</c:v>
                </c:pt>
                <c:pt idx="47">
                  <c:v>43149.0</c:v>
                </c:pt>
                <c:pt idx="48">
                  <c:v>43150.0</c:v>
                </c:pt>
                <c:pt idx="49">
                  <c:v>43151.0</c:v>
                </c:pt>
                <c:pt idx="50">
                  <c:v>43152.0</c:v>
                </c:pt>
                <c:pt idx="51">
                  <c:v>43153.0</c:v>
                </c:pt>
                <c:pt idx="52">
                  <c:v>43154.0</c:v>
                </c:pt>
                <c:pt idx="53">
                  <c:v>43155.0</c:v>
                </c:pt>
                <c:pt idx="54">
                  <c:v>43156.0</c:v>
                </c:pt>
                <c:pt idx="55">
                  <c:v>43157.0</c:v>
                </c:pt>
                <c:pt idx="56">
                  <c:v>43158.0</c:v>
                </c:pt>
                <c:pt idx="57">
                  <c:v>43159.0</c:v>
                </c:pt>
                <c:pt idx="58">
                  <c:v>43160.0</c:v>
                </c:pt>
                <c:pt idx="59">
                  <c:v>43161.0</c:v>
                </c:pt>
                <c:pt idx="60">
                  <c:v>43162.0</c:v>
                </c:pt>
              </c:numCache>
            </c:numRef>
          </c:xVal>
          <c:yVal>
            <c:numRef>
              <c:f>'CFD C'!$B$2:$B$62</c:f>
              <c:numCache>
                <c:formatCode>General</c:formatCode>
                <c:ptCount val="61"/>
                <c:pt idx="0">
                  <c:v>0.0</c:v>
                </c:pt>
                <c:pt idx="1">
                  <c:v>0.0</c:v>
                </c:pt>
                <c:pt idx="2">
                  <c:v>1.0</c:v>
                </c:pt>
                <c:pt idx="3">
                  <c:v>3.0</c:v>
                </c:pt>
                <c:pt idx="4">
                  <c:v>3.0</c:v>
                </c:pt>
                <c:pt idx="5">
                  <c:v>5.0</c:v>
                </c:pt>
                <c:pt idx="6">
                  <c:v>7.0</c:v>
                </c:pt>
                <c:pt idx="7">
                  <c:v>9.0</c:v>
                </c:pt>
                <c:pt idx="8">
                  <c:v>9.0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15.0</c:v>
                </c:pt>
                <c:pt idx="15">
                  <c:v>17.0</c:v>
                </c:pt>
                <c:pt idx="16">
                  <c:v>19.0</c:v>
                </c:pt>
                <c:pt idx="17">
                  <c:v>19.0</c:v>
                </c:pt>
                <c:pt idx="18">
                  <c:v>21.0</c:v>
                </c:pt>
                <c:pt idx="19">
                  <c:v>22.0</c:v>
                </c:pt>
                <c:pt idx="20">
                  <c:v>22.0</c:v>
                </c:pt>
                <c:pt idx="21">
                  <c:v>22.0</c:v>
                </c:pt>
                <c:pt idx="22">
                  <c:v>22.0</c:v>
                </c:pt>
                <c:pt idx="23">
                  <c:v>22.0</c:v>
                </c:pt>
                <c:pt idx="24">
                  <c:v>24.0</c:v>
                </c:pt>
                <c:pt idx="25">
                  <c:v>25.0</c:v>
                </c:pt>
                <c:pt idx="26">
                  <c:v>25.0</c:v>
                </c:pt>
                <c:pt idx="27">
                  <c:v>27.0</c:v>
                </c:pt>
                <c:pt idx="28">
                  <c:v>27.0</c:v>
                </c:pt>
                <c:pt idx="29">
                  <c:v>29.0</c:v>
                </c:pt>
                <c:pt idx="30">
                  <c:v>29.0</c:v>
                </c:pt>
                <c:pt idx="31">
                  <c:v>30.0</c:v>
                </c:pt>
                <c:pt idx="32">
                  <c:v>30.0</c:v>
                </c:pt>
                <c:pt idx="33">
                  <c:v>30.0</c:v>
                </c:pt>
                <c:pt idx="34">
                  <c:v>31.0</c:v>
                </c:pt>
                <c:pt idx="35">
                  <c:v>31.0</c:v>
                </c:pt>
                <c:pt idx="36">
                  <c:v>32.0</c:v>
                </c:pt>
                <c:pt idx="37">
                  <c:v>34.0</c:v>
                </c:pt>
                <c:pt idx="38">
                  <c:v>36.0</c:v>
                </c:pt>
                <c:pt idx="39">
                  <c:v>37.0</c:v>
                </c:pt>
                <c:pt idx="40">
                  <c:v>38.0</c:v>
                </c:pt>
                <c:pt idx="41">
                  <c:v>39.0</c:v>
                </c:pt>
                <c:pt idx="42">
                  <c:v>40.0</c:v>
                </c:pt>
                <c:pt idx="43">
                  <c:v>40.0</c:v>
                </c:pt>
                <c:pt idx="44">
                  <c:v>40.0</c:v>
                </c:pt>
                <c:pt idx="45">
                  <c:v>41.0</c:v>
                </c:pt>
                <c:pt idx="46">
                  <c:v>42.0</c:v>
                </c:pt>
                <c:pt idx="47">
                  <c:v>43.0</c:v>
                </c:pt>
                <c:pt idx="48">
                  <c:v>45.0</c:v>
                </c:pt>
                <c:pt idx="49">
                  <c:v>45.0</c:v>
                </c:pt>
                <c:pt idx="50">
                  <c:v>47.0</c:v>
                </c:pt>
                <c:pt idx="51">
                  <c:v>48.0</c:v>
                </c:pt>
                <c:pt idx="52">
                  <c:v>49.0</c:v>
                </c:pt>
                <c:pt idx="53">
                  <c:v>51.0</c:v>
                </c:pt>
                <c:pt idx="54">
                  <c:v>52.0</c:v>
                </c:pt>
                <c:pt idx="55">
                  <c:v>52.0</c:v>
                </c:pt>
                <c:pt idx="56">
                  <c:v>53.0</c:v>
                </c:pt>
                <c:pt idx="57">
                  <c:v>54.0</c:v>
                </c:pt>
                <c:pt idx="58">
                  <c:v>55.0</c:v>
                </c:pt>
                <c:pt idx="59">
                  <c:v>56.0</c:v>
                </c:pt>
                <c:pt idx="60">
                  <c:v>57.0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'CFD C'!$C$1</c:f>
              <c:strCache>
                <c:ptCount val="1"/>
                <c:pt idx="0">
                  <c:v>Done</c:v>
                </c:pt>
              </c:strCache>
            </c:strRef>
          </c:tx>
          <c:marker>
            <c:symbol val="none"/>
          </c:marker>
          <c:xVal>
            <c:numRef>
              <c:f>'CFD C'!$A$2:$A$62</c:f>
              <c:numCache>
                <c:formatCode>m/d/yy</c:formatCode>
                <c:ptCount val="61"/>
                <c:pt idx="0">
                  <c:v>43102.0</c:v>
                </c:pt>
                <c:pt idx="1">
                  <c:v>43103.0</c:v>
                </c:pt>
                <c:pt idx="2">
                  <c:v>43104.0</c:v>
                </c:pt>
                <c:pt idx="3">
                  <c:v>43105.0</c:v>
                </c:pt>
                <c:pt idx="4">
                  <c:v>43106.0</c:v>
                </c:pt>
                <c:pt idx="5">
                  <c:v>43107.0</c:v>
                </c:pt>
                <c:pt idx="6">
                  <c:v>43108.0</c:v>
                </c:pt>
                <c:pt idx="7">
                  <c:v>43109.0</c:v>
                </c:pt>
                <c:pt idx="8">
                  <c:v>43110.0</c:v>
                </c:pt>
                <c:pt idx="9">
                  <c:v>43111.0</c:v>
                </c:pt>
                <c:pt idx="10">
                  <c:v>43112.0</c:v>
                </c:pt>
                <c:pt idx="11">
                  <c:v>43113.0</c:v>
                </c:pt>
                <c:pt idx="12">
                  <c:v>43114.0</c:v>
                </c:pt>
                <c:pt idx="13">
                  <c:v>43115.0</c:v>
                </c:pt>
                <c:pt idx="14">
                  <c:v>43116.0</c:v>
                </c:pt>
                <c:pt idx="15">
                  <c:v>43117.0</c:v>
                </c:pt>
                <c:pt idx="16">
                  <c:v>43118.0</c:v>
                </c:pt>
                <c:pt idx="17">
                  <c:v>43119.0</c:v>
                </c:pt>
                <c:pt idx="18">
                  <c:v>43120.0</c:v>
                </c:pt>
                <c:pt idx="19">
                  <c:v>43121.0</c:v>
                </c:pt>
                <c:pt idx="20">
                  <c:v>43122.0</c:v>
                </c:pt>
                <c:pt idx="21">
                  <c:v>43123.0</c:v>
                </c:pt>
                <c:pt idx="22">
                  <c:v>43124.0</c:v>
                </c:pt>
                <c:pt idx="23">
                  <c:v>43125.0</c:v>
                </c:pt>
                <c:pt idx="24">
                  <c:v>43126.0</c:v>
                </c:pt>
                <c:pt idx="25">
                  <c:v>43127.0</c:v>
                </c:pt>
                <c:pt idx="26">
                  <c:v>43128.0</c:v>
                </c:pt>
                <c:pt idx="27">
                  <c:v>43129.0</c:v>
                </c:pt>
                <c:pt idx="28">
                  <c:v>43130.0</c:v>
                </c:pt>
                <c:pt idx="29">
                  <c:v>43131.0</c:v>
                </c:pt>
                <c:pt idx="30">
                  <c:v>43132.0</c:v>
                </c:pt>
                <c:pt idx="31">
                  <c:v>43133.0</c:v>
                </c:pt>
                <c:pt idx="32">
                  <c:v>43134.0</c:v>
                </c:pt>
                <c:pt idx="33">
                  <c:v>43135.0</c:v>
                </c:pt>
                <c:pt idx="34">
                  <c:v>43136.0</c:v>
                </c:pt>
                <c:pt idx="35">
                  <c:v>43137.0</c:v>
                </c:pt>
                <c:pt idx="36">
                  <c:v>43138.0</c:v>
                </c:pt>
                <c:pt idx="37">
                  <c:v>43139.0</c:v>
                </c:pt>
                <c:pt idx="38">
                  <c:v>43140.0</c:v>
                </c:pt>
                <c:pt idx="39">
                  <c:v>43141.0</c:v>
                </c:pt>
                <c:pt idx="40">
                  <c:v>43142.0</c:v>
                </c:pt>
                <c:pt idx="41">
                  <c:v>43143.0</c:v>
                </c:pt>
                <c:pt idx="42">
                  <c:v>43144.0</c:v>
                </c:pt>
                <c:pt idx="43">
                  <c:v>43145.0</c:v>
                </c:pt>
                <c:pt idx="44">
                  <c:v>43146.0</c:v>
                </c:pt>
                <c:pt idx="45">
                  <c:v>43147.0</c:v>
                </c:pt>
                <c:pt idx="46">
                  <c:v>43148.0</c:v>
                </c:pt>
                <c:pt idx="47">
                  <c:v>43149.0</c:v>
                </c:pt>
                <c:pt idx="48">
                  <c:v>43150.0</c:v>
                </c:pt>
                <c:pt idx="49">
                  <c:v>43151.0</c:v>
                </c:pt>
                <c:pt idx="50">
                  <c:v>43152.0</c:v>
                </c:pt>
                <c:pt idx="51">
                  <c:v>43153.0</c:v>
                </c:pt>
                <c:pt idx="52">
                  <c:v>43154.0</c:v>
                </c:pt>
                <c:pt idx="53">
                  <c:v>43155.0</c:v>
                </c:pt>
                <c:pt idx="54">
                  <c:v>43156.0</c:v>
                </c:pt>
                <c:pt idx="55">
                  <c:v>43157.0</c:v>
                </c:pt>
                <c:pt idx="56">
                  <c:v>43158.0</c:v>
                </c:pt>
                <c:pt idx="57">
                  <c:v>43159.0</c:v>
                </c:pt>
                <c:pt idx="58">
                  <c:v>43160.0</c:v>
                </c:pt>
                <c:pt idx="59">
                  <c:v>43161.0</c:v>
                </c:pt>
                <c:pt idx="60">
                  <c:v>43162.0</c:v>
                </c:pt>
              </c:numCache>
            </c:numRef>
          </c:xVal>
          <c:yVal>
            <c:numRef>
              <c:f>'CFD C'!$C$2:$C$62</c:f>
              <c:numCache>
                <c:formatCode>General</c:formatCode>
                <c:ptCount val="6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1.0</c:v>
                </c:pt>
                <c:pt idx="7">
                  <c:v>2.0</c:v>
                </c:pt>
                <c:pt idx="8">
                  <c:v>3.0</c:v>
                </c:pt>
                <c:pt idx="9">
                  <c:v>3.0</c:v>
                </c:pt>
                <c:pt idx="10">
                  <c:v>3.0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5.0</c:v>
                </c:pt>
                <c:pt idx="16">
                  <c:v>5.0</c:v>
                </c:pt>
                <c:pt idx="17">
                  <c:v>5.0</c:v>
                </c:pt>
                <c:pt idx="18">
                  <c:v>5.0</c:v>
                </c:pt>
                <c:pt idx="19">
                  <c:v>5.0</c:v>
                </c:pt>
                <c:pt idx="20">
                  <c:v>5.0</c:v>
                </c:pt>
                <c:pt idx="21">
                  <c:v>5.0</c:v>
                </c:pt>
                <c:pt idx="22">
                  <c:v>5.0</c:v>
                </c:pt>
                <c:pt idx="23">
                  <c:v>6.0</c:v>
                </c:pt>
                <c:pt idx="24">
                  <c:v>7.0</c:v>
                </c:pt>
                <c:pt idx="25">
                  <c:v>7.0</c:v>
                </c:pt>
                <c:pt idx="26">
                  <c:v>7.0</c:v>
                </c:pt>
                <c:pt idx="27">
                  <c:v>8.0</c:v>
                </c:pt>
                <c:pt idx="28">
                  <c:v>9.0</c:v>
                </c:pt>
                <c:pt idx="29">
                  <c:v>9.0</c:v>
                </c:pt>
                <c:pt idx="30">
                  <c:v>9.0</c:v>
                </c:pt>
                <c:pt idx="31">
                  <c:v>10.0</c:v>
                </c:pt>
                <c:pt idx="32">
                  <c:v>10.0</c:v>
                </c:pt>
                <c:pt idx="33">
                  <c:v>10.0</c:v>
                </c:pt>
                <c:pt idx="34">
                  <c:v>10.0</c:v>
                </c:pt>
                <c:pt idx="35">
                  <c:v>10.0</c:v>
                </c:pt>
                <c:pt idx="36">
                  <c:v>11.0</c:v>
                </c:pt>
                <c:pt idx="37">
                  <c:v>11.0</c:v>
                </c:pt>
                <c:pt idx="38">
                  <c:v>12.0</c:v>
                </c:pt>
                <c:pt idx="39">
                  <c:v>12.0</c:v>
                </c:pt>
                <c:pt idx="40">
                  <c:v>12.0</c:v>
                </c:pt>
                <c:pt idx="41">
                  <c:v>12.0</c:v>
                </c:pt>
                <c:pt idx="42">
                  <c:v>12.0</c:v>
                </c:pt>
                <c:pt idx="43">
                  <c:v>12.0</c:v>
                </c:pt>
                <c:pt idx="44">
                  <c:v>12.0</c:v>
                </c:pt>
                <c:pt idx="45">
                  <c:v>12.0</c:v>
                </c:pt>
                <c:pt idx="46">
                  <c:v>13.0</c:v>
                </c:pt>
                <c:pt idx="47">
                  <c:v>14.0</c:v>
                </c:pt>
                <c:pt idx="48">
                  <c:v>15.0</c:v>
                </c:pt>
                <c:pt idx="49">
                  <c:v>15.0</c:v>
                </c:pt>
                <c:pt idx="50">
                  <c:v>16.0</c:v>
                </c:pt>
                <c:pt idx="51">
                  <c:v>17.0</c:v>
                </c:pt>
                <c:pt idx="52">
                  <c:v>17.0</c:v>
                </c:pt>
                <c:pt idx="53">
                  <c:v>17.0</c:v>
                </c:pt>
                <c:pt idx="54">
                  <c:v>18.0</c:v>
                </c:pt>
                <c:pt idx="55">
                  <c:v>18.0</c:v>
                </c:pt>
                <c:pt idx="56">
                  <c:v>19.0</c:v>
                </c:pt>
                <c:pt idx="57">
                  <c:v>20.0</c:v>
                </c:pt>
                <c:pt idx="58">
                  <c:v>20.0</c:v>
                </c:pt>
                <c:pt idx="59">
                  <c:v>20.0</c:v>
                </c:pt>
                <c:pt idx="60">
                  <c:v>20.0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691832"/>
        <c:axId val="-2110849768"/>
      </c:scatterChart>
      <c:valAx>
        <c:axId val="-2144691832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-2110849768"/>
        <c:crosses val="autoZero"/>
        <c:crossBetween val="midCat"/>
      </c:valAx>
      <c:valAx>
        <c:axId val="-2110849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4469183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58A5D-1F86-084A-8DE0-A4041065039B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71FBA-05FE-1646-A957-90590F28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31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Organisational</a:t>
            </a:r>
            <a:r>
              <a:rPr lang="en-US" dirty="0" smtClean="0"/>
              <a:t> Backlog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3361-FAF6-574F-887D-0B213EE655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29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Organisational</a:t>
            </a:r>
            <a:r>
              <a:rPr lang="en-US" dirty="0" smtClean="0"/>
              <a:t> Backlog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3361-FAF6-574F-887D-0B213EE655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29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Organisational</a:t>
            </a:r>
            <a:r>
              <a:rPr lang="en-US" dirty="0" smtClean="0"/>
              <a:t> Backlog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3361-FAF6-574F-887D-0B213EE655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29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Organisational</a:t>
            </a:r>
            <a:r>
              <a:rPr lang="en-US" dirty="0" smtClean="0"/>
              <a:t> Backlog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3361-FAF6-574F-887D-0B213EE655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29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Utilisation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3361-FAF6-574F-887D-0B213EE655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81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Organisational</a:t>
            </a:r>
            <a:r>
              <a:rPr lang="en-US" dirty="0" smtClean="0"/>
              <a:t> Backlog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3361-FAF6-574F-887D-0B213EE655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29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a prize.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23361-FAF6-574F-887D-0B213EE6554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910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43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9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1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4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3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3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1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40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59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1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764B7-6C2E-CA45-9596-6E7126F4386D}" type="datetimeFigureOut">
              <a:rPr lang="en-US" smtClean="0"/>
              <a:t>17/02/19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7D20C-E540-7440-80A9-AE44275D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ris-253922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0"/>
            <a:ext cx="10287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631679">
            <a:off x="3515027" y="3887116"/>
            <a:ext cx="4046414" cy="967663"/>
          </a:xfrm>
          <a:prstGeom prst="rect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631679">
            <a:off x="3967200" y="3643358"/>
            <a:ext cx="1034099" cy="371873"/>
          </a:xfrm>
          <a:prstGeom prst="rect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631679">
            <a:off x="6266496" y="4071134"/>
            <a:ext cx="1034099" cy="371873"/>
          </a:xfrm>
          <a:prstGeom prst="rect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631679">
            <a:off x="6921550" y="4394363"/>
            <a:ext cx="1034099" cy="722873"/>
          </a:xfrm>
          <a:prstGeom prst="rect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631679">
            <a:off x="4252521" y="4251593"/>
            <a:ext cx="2698584" cy="520109"/>
          </a:xfrm>
          <a:prstGeom prst="rect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Scaled Agile</a:t>
            </a:r>
          </a:p>
          <a:p>
            <a:pPr algn="ctr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for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Practitioners</a:t>
            </a:r>
          </a:p>
          <a:p>
            <a:pPr algn="ctr"/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60682" y="5823997"/>
            <a:ext cx="56833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</a:rPr>
              <a:t>theITRiskManager.wordpress.com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@</a:t>
            </a:r>
            <a:r>
              <a:rPr lang="en-US" sz="2800" dirty="0" err="1">
                <a:solidFill>
                  <a:schemeClr val="bg1"/>
                </a:solidFill>
              </a:rPr>
              <a:t>PapaChrisMatts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631679">
            <a:off x="3112179" y="3783426"/>
            <a:ext cx="721585" cy="722873"/>
          </a:xfrm>
          <a:prstGeom prst="rect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39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51520" y="2420888"/>
            <a:ext cx="158417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79712" y="2420888"/>
            <a:ext cx="158417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07904" y="2420888"/>
            <a:ext cx="158417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436096" y="2420888"/>
            <a:ext cx="158417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64288" y="2420888"/>
            <a:ext cx="1584176" cy="1080120"/>
          </a:xfrm>
          <a:prstGeom prst="roundRect">
            <a:avLst>
              <a:gd name="adj" fmla="val 10805"/>
            </a:avLst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287234"/>
            <a:ext cx="3887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WHY DO AGILE?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5857977"/>
            <a:ext cx="64574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Please discuss in Pairs (or threes) for  two minutes </a:t>
            </a:r>
          </a:p>
          <a:p>
            <a:r>
              <a:rPr lang="en-US" sz="2400" dirty="0" smtClean="0"/>
              <a:t>(preferably with a stranger).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302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51520" y="2420888"/>
            <a:ext cx="158417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Analysis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79712" y="2420888"/>
            <a:ext cx="158417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Design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07904" y="2420888"/>
            <a:ext cx="158417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36096" y="2420888"/>
            <a:ext cx="158417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64288" y="2420888"/>
            <a:ext cx="1584176" cy="1080120"/>
          </a:xfrm>
          <a:prstGeom prst="roundRect">
            <a:avLst>
              <a:gd name="adj" fmla="val 10805"/>
            </a:avLst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14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9552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576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71600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187624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403648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63688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79712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195736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2411760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627784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987824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03848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419872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635896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1920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211960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644008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Rounded Rectangle 22"/>
          <p:cNvSpPr/>
          <p:nvPr/>
        </p:nvSpPr>
        <p:spPr>
          <a:xfrm>
            <a:off x="4860032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076056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64088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5580112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96136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012160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228184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516216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6732240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948264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3" name="Rounded Rectangle 32"/>
          <p:cNvSpPr/>
          <p:nvPr/>
        </p:nvSpPr>
        <p:spPr>
          <a:xfrm>
            <a:off x="7164288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380312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7668344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7884368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8100392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8" name="Rounded Rectangle 37"/>
          <p:cNvSpPr/>
          <p:nvPr/>
        </p:nvSpPr>
        <p:spPr>
          <a:xfrm>
            <a:off x="8316416" y="2420888"/>
            <a:ext cx="144016" cy="1080120"/>
          </a:xfrm>
          <a:prstGeom prst="round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532440" y="2420888"/>
            <a:ext cx="144016" cy="1080120"/>
          </a:xfrm>
          <a:prstGeom prst="roundRect">
            <a:avLst/>
          </a:prstGeom>
          <a:ln>
            <a:solidFill>
              <a:srgbClr val="660066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379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9552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576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71600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187624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403648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636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797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1957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24117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6277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98782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0384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41987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63589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192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211960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644008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Rounded Rectangle 22"/>
          <p:cNvSpPr/>
          <p:nvPr/>
        </p:nvSpPr>
        <p:spPr>
          <a:xfrm>
            <a:off x="4860032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076056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640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55801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961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0121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2281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516216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6732240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948264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3" name="Rounded Rectangle 32"/>
          <p:cNvSpPr/>
          <p:nvPr/>
        </p:nvSpPr>
        <p:spPr>
          <a:xfrm>
            <a:off x="7164288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380312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766834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788436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810039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8" name="Rounded Rectangle 37"/>
          <p:cNvSpPr/>
          <p:nvPr/>
        </p:nvSpPr>
        <p:spPr>
          <a:xfrm>
            <a:off x="831641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53244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23528" y="332656"/>
            <a:ext cx="158417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2051720" y="332656"/>
            <a:ext cx="158417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3779912" y="332656"/>
            <a:ext cx="158417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508104" y="332656"/>
            <a:ext cx="158417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7236296" y="332656"/>
            <a:ext cx="158417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9512" y="188640"/>
            <a:ext cx="8784976" cy="2664296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49"/>
          <p:cNvSpPr/>
          <p:nvPr/>
        </p:nvSpPr>
        <p:spPr>
          <a:xfrm flipH="1">
            <a:off x="467544" y="332656"/>
            <a:ext cx="8280920" cy="6048672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23528" y="332656"/>
            <a:ext cx="0" cy="61926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3528" y="6525344"/>
            <a:ext cx="84969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769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9552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576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71600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187624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403648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636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797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1957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24117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6277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98782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0384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41987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63589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192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211960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644008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Rounded Rectangle 22"/>
          <p:cNvSpPr/>
          <p:nvPr/>
        </p:nvSpPr>
        <p:spPr>
          <a:xfrm>
            <a:off x="4860032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076056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640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55801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961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0121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2281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516216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6732240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948264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3" name="Rounded Rectangle 32"/>
          <p:cNvSpPr/>
          <p:nvPr/>
        </p:nvSpPr>
        <p:spPr>
          <a:xfrm>
            <a:off x="7164288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380312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766834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788436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810039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8" name="Rounded Rectangle 37"/>
          <p:cNvSpPr/>
          <p:nvPr/>
        </p:nvSpPr>
        <p:spPr>
          <a:xfrm>
            <a:off x="831641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53244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23528" y="332656"/>
            <a:ext cx="158417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2051720" y="332656"/>
            <a:ext cx="158417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3779912" y="332656"/>
            <a:ext cx="158417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508104" y="332656"/>
            <a:ext cx="158417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7236296" y="332656"/>
            <a:ext cx="158417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9512" y="188640"/>
            <a:ext cx="8784976" cy="2664296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23528" y="332656"/>
            <a:ext cx="0" cy="61926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3528" y="6525344"/>
            <a:ext cx="84969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ight Triangle 49"/>
          <p:cNvSpPr/>
          <p:nvPr/>
        </p:nvSpPr>
        <p:spPr>
          <a:xfrm flipH="1">
            <a:off x="467544" y="332656"/>
            <a:ext cx="8280920" cy="6048672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27000"/>
                </a:schemeClr>
              </a:gs>
              <a:gs pos="80000">
                <a:schemeClr val="accent1">
                  <a:shade val="93000"/>
                  <a:satMod val="130000"/>
                  <a:alpha val="27000"/>
                </a:schemeClr>
              </a:gs>
              <a:gs pos="100000">
                <a:schemeClr val="accent1">
                  <a:shade val="94000"/>
                  <a:satMod val="135000"/>
                  <a:alpha val="2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2"/>
          <p:cNvSpPr/>
          <p:nvPr/>
        </p:nvSpPr>
        <p:spPr>
          <a:xfrm flipH="1">
            <a:off x="467544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Triangle 47"/>
          <p:cNvSpPr/>
          <p:nvPr/>
        </p:nvSpPr>
        <p:spPr>
          <a:xfrm flipH="1">
            <a:off x="1619672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Triangle 48"/>
          <p:cNvSpPr/>
          <p:nvPr/>
        </p:nvSpPr>
        <p:spPr>
          <a:xfrm flipH="1">
            <a:off x="2843808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/>
          <p:cNvSpPr/>
          <p:nvPr/>
        </p:nvSpPr>
        <p:spPr>
          <a:xfrm flipH="1">
            <a:off x="3995936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/>
          <p:cNvSpPr/>
          <p:nvPr/>
        </p:nvSpPr>
        <p:spPr>
          <a:xfrm flipH="1">
            <a:off x="5148064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Triangle 52"/>
          <p:cNvSpPr/>
          <p:nvPr/>
        </p:nvSpPr>
        <p:spPr>
          <a:xfrm flipH="1">
            <a:off x="6300192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Triangle 53"/>
          <p:cNvSpPr/>
          <p:nvPr/>
        </p:nvSpPr>
        <p:spPr>
          <a:xfrm flipH="1">
            <a:off x="7524328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6451295" y="4462818"/>
            <a:ext cx="2146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Kevin Tate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04938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5</a:t>
            </a:r>
            <a:r>
              <a:rPr lang="en-US" sz="9600" dirty="0" smtClean="0"/>
              <a:t>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67618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76057" y="6481386"/>
            <a:ext cx="3173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</a:t>
            </a:r>
            <a:r>
              <a:rPr lang="en-US" dirty="0" err="1" smtClean="0">
                <a:solidFill>
                  <a:schemeClr val="bg1"/>
                </a:solidFill>
              </a:rPr>
              <a:t>corporate.dominos.co.uk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Delive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152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79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449233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25659" y="6469710"/>
            <a:ext cx="113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Imdb.com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71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5109" y="-1"/>
            <a:ext cx="10482774" cy="698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294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/>
              <a:t>8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759463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9552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576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71600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187624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403648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636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797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1957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24117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6277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98782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0384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41987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363589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385192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211960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644008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Rounded Rectangle 22"/>
          <p:cNvSpPr/>
          <p:nvPr/>
        </p:nvSpPr>
        <p:spPr>
          <a:xfrm>
            <a:off x="4860032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5076056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64088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5580112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796136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012160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228184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516216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6732240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948264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3" name="Rounded Rectangle 32"/>
          <p:cNvSpPr/>
          <p:nvPr/>
        </p:nvSpPr>
        <p:spPr>
          <a:xfrm>
            <a:off x="7164288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380312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7668344" y="1700808"/>
            <a:ext cx="14401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7884368" y="1700808"/>
            <a:ext cx="14401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8100392" y="1700808"/>
            <a:ext cx="14401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8" name="Rounded Rectangle 37"/>
          <p:cNvSpPr/>
          <p:nvPr/>
        </p:nvSpPr>
        <p:spPr>
          <a:xfrm>
            <a:off x="8316416" y="1700808"/>
            <a:ext cx="14401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8532440" y="1700808"/>
            <a:ext cx="14401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23528" y="332656"/>
            <a:ext cx="1584176" cy="108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2051720" y="332656"/>
            <a:ext cx="1584176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3779912" y="332656"/>
            <a:ext cx="1584176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508104" y="332656"/>
            <a:ext cx="1584176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7236296" y="332656"/>
            <a:ext cx="1584176" cy="10801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9512" y="188640"/>
            <a:ext cx="8784976" cy="2664296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23528" y="332656"/>
            <a:ext cx="0" cy="61926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3528" y="6525344"/>
            <a:ext cx="84969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ight Triangle 49"/>
          <p:cNvSpPr/>
          <p:nvPr/>
        </p:nvSpPr>
        <p:spPr>
          <a:xfrm flipH="1">
            <a:off x="467544" y="332656"/>
            <a:ext cx="8280920" cy="6048672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27000"/>
                </a:schemeClr>
              </a:gs>
              <a:gs pos="80000">
                <a:schemeClr val="accent1">
                  <a:shade val="93000"/>
                  <a:satMod val="130000"/>
                  <a:alpha val="27000"/>
                </a:schemeClr>
              </a:gs>
              <a:gs pos="100000">
                <a:schemeClr val="accent1">
                  <a:shade val="94000"/>
                  <a:satMod val="135000"/>
                  <a:alpha val="2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2"/>
          <p:cNvSpPr/>
          <p:nvPr/>
        </p:nvSpPr>
        <p:spPr>
          <a:xfrm flipH="1">
            <a:off x="467544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Triangle 47"/>
          <p:cNvSpPr/>
          <p:nvPr/>
        </p:nvSpPr>
        <p:spPr>
          <a:xfrm flipH="1">
            <a:off x="1619672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Triangle 48"/>
          <p:cNvSpPr/>
          <p:nvPr/>
        </p:nvSpPr>
        <p:spPr>
          <a:xfrm flipH="1">
            <a:off x="2843808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/>
          <p:cNvSpPr/>
          <p:nvPr/>
        </p:nvSpPr>
        <p:spPr>
          <a:xfrm flipH="1">
            <a:off x="3995936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/>
          <p:cNvSpPr/>
          <p:nvPr/>
        </p:nvSpPr>
        <p:spPr>
          <a:xfrm flipH="1">
            <a:off x="5148064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Triangle 52"/>
          <p:cNvSpPr/>
          <p:nvPr/>
        </p:nvSpPr>
        <p:spPr>
          <a:xfrm flipH="1">
            <a:off x="6300192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Triangle 53"/>
          <p:cNvSpPr/>
          <p:nvPr/>
        </p:nvSpPr>
        <p:spPr>
          <a:xfrm flipH="1">
            <a:off x="7524328" y="5445224"/>
            <a:ext cx="1224136" cy="936104"/>
          </a:xfrm>
          <a:prstGeom prst="rtTriangle">
            <a:avLst/>
          </a:prstGeom>
          <a:solidFill>
            <a:srgbClr val="9800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Down Arrow 54"/>
          <p:cNvSpPr/>
          <p:nvPr/>
        </p:nvSpPr>
        <p:spPr>
          <a:xfrm>
            <a:off x="3112884" y="2540351"/>
            <a:ext cx="1872208" cy="2748887"/>
          </a:xfrm>
          <a:prstGeom prst="downArrow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91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/>
              <a:t>10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8097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0668" y="2085363"/>
            <a:ext cx="65067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IT Projects</a:t>
            </a:r>
            <a:r>
              <a:rPr lang="en-US" sz="960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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09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956" y="2085363"/>
            <a:ext cx="86268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IT Investments</a:t>
            </a:r>
            <a:r>
              <a:rPr lang="en-US" sz="9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sz="9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571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396" y="1083635"/>
            <a:ext cx="695274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Business</a:t>
            </a:r>
          </a:p>
          <a:p>
            <a:r>
              <a:rPr lang="en-US" sz="9600" dirty="0" smtClean="0"/>
              <a:t>Investments </a:t>
            </a:r>
          </a:p>
          <a:p>
            <a:r>
              <a:rPr lang="en-US" sz="9600" dirty="0" smtClean="0"/>
              <a:t>involving IT</a:t>
            </a:r>
            <a:r>
              <a:rPr lang="en-US" sz="9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sz="9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5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76057" y="6481386"/>
            <a:ext cx="3173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http://</a:t>
            </a:r>
            <a:r>
              <a:rPr lang="en-US" dirty="0" err="1" smtClean="0">
                <a:solidFill>
                  <a:schemeClr val="bg1"/>
                </a:solidFill>
              </a:rPr>
              <a:t>corporate.dominos.co.uk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Delive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152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74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3029" y="1301225"/>
            <a:ext cx="745047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dirty="0" smtClean="0"/>
              <a:t>101 </a:t>
            </a:r>
          </a:p>
          <a:p>
            <a:pPr algn="ctr"/>
            <a:r>
              <a:rPr lang="en-US" sz="9600" dirty="0" smtClean="0"/>
              <a:t>Risk Measure?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698847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46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/>
              <a:t>10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26306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ileForPractitione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5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" y="0"/>
            <a:ext cx="9144001" cy="21048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" y="4883855"/>
            <a:ext cx="9144001" cy="21048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97509" y="2104802"/>
            <a:ext cx="2846491" cy="27790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1" y="2087407"/>
            <a:ext cx="3131359" cy="30093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070759" y="2209172"/>
            <a:ext cx="1304732" cy="382691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318567" y="2935607"/>
            <a:ext cx="1304732" cy="382691"/>
          </a:xfrm>
          <a:prstGeom prst="rect">
            <a:avLst/>
          </a:prstGeom>
          <a:solidFill>
            <a:srgbClr val="FEB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62214" y="3662042"/>
            <a:ext cx="1469615" cy="382691"/>
          </a:xfrm>
          <a:prstGeom prst="rect">
            <a:avLst/>
          </a:prstGeom>
          <a:solidFill>
            <a:srgbClr val="5E48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349195" y="4375237"/>
            <a:ext cx="1304732" cy="382691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31949" y="3200691"/>
            <a:ext cx="313136" cy="139160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823639" y="2935606"/>
            <a:ext cx="313136" cy="1822321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1520" y="1287234"/>
            <a:ext cx="59550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What does Scaled mean?</a:t>
            </a:r>
            <a:endParaRPr lang="en-US" sz="4400" dirty="0"/>
          </a:p>
        </p:txBody>
      </p:sp>
      <p:sp>
        <p:nvSpPr>
          <p:cNvPr id="17" name="TextBox 16"/>
          <p:cNvSpPr txBox="1"/>
          <p:nvPr/>
        </p:nvSpPr>
        <p:spPr>
          <a:xfrm>
            <a:off x="251520" y="5840582"/>
            <a:ext cx="64574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Please discuss in Pairs (or threes) for  two minutes </a:t>
            </a:r>
          </a:p>
          <a:p>
            <a:r>
              <a:rPr lang="en-US" sz="2400" dirty="0" smtClean="0"/>
              <a:t>(preferably with a stranger).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2145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ileForPractitione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5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" y="0"/>
            <a:ext cx="9144001" cy="210480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" y="4883855"/>
            <a:ext cx="9144001" cy="210480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97509" y="2104802"/>
            <a:ext cx="2846491" cy="27790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1" y="2104802"/>
            <a:ext cx="3131359" cy="27790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29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592" y="2301838"/>
            <a:ext cx="1676400" cy="609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8592" y="1584994"/>
            <a:ext cx="1676400" cy="609600"/>
          </a:xfrm>
          <a:prstGeom prst="rect">
            <a:avLst/>
          </a:prstGeom>
          <a:solidFill>
            <a:srgbClr val="B0A6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Team of Teams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8592" y="151306"/>
            <a:ext cx="314113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Executive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8592" y="868150"/>
            <a:ext cx="1676400" cy="609600"/>
          </a:xfrm>
          <a:prstGeom prst="rect">
            <a:avLst/>
          </a:prstGeom>
          <a:solidFill>
            <a:srgbClr val="FEB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Portfolio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1245149" y="1584994"/>
            <a:ext cx="2043288" cy="609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Governance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1973282" y="1584994"/>
            <a:ext cx="2043288" cy="6096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Enabling Functions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1916902" y="1"/>
            <a:ext cx="1509985" cy="296118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" y="2"/>
            <a:ext cx="1916901" cy="230183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479001" y="1323384"/>
            <a:ext cx="3399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/>
              <a:t>Stable Delivery Teams</a:t>
            </a:r>
            <a:endParaRPr lang="en-US" sz="2800" u="sng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9267464"/>
              </p:ext>
            </p:extLst>
          </p:nvPr>
        </p:nvGraphicFramePr>
        <p:xfrm>
          <a:off x="4479001" y="3567983"/>
          <a:ext cx="4596326" cy="3176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7505744"/>
              </p:ext>
            </p:extLst>
          </p:nvPr>
        </p:nvGraphicFramePr>
        <p:xfrm>
          <a:off x="158592" y="3567983"/>
          <a:ext cx="4178396" cy="3176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05914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592" y="2301838"/>
            <a:ext cx="1676400" cy="609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8592" y="1584994"/>
            <a:ext cx="1676400" cy="609600"/>
          </a:xfrm>
          <a:prstGeom prst="rect">
            <a:avLst/>
          </a:prstGeom>
          <a:solidFill>
            <a:srgbClr val="B0A6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Team of Teams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8592" y="151306"/>
            <a:ext cx="314113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Executive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8592" y="868150"/>
            <a:ext cx="1676400" cy="609600"/>
          </a:xfrm>
          <a:prstGeom prst="rect">
            <a:avLst/>
          </a:prstGeom>
          <a:solidFill>
            <a:srgbClr val="FEB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Portfolio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1245149" y="1584994"/>
            <a:ext cx="2043288" cy="609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Governance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1973282" y="1584994"/>
            <a:ext cx="2043288" cy="6096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Enabling Functions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1916902" y="1"/>
            <a:ext cx="1509985" cy="296118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" y="2"/>
            <a:ext cx="1916901" cy="230183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6959"/>
              </p:ext>
            </p:extLst>
          </p:nvPr>
        </p:nvGraphicFramePr>
        <p:xfrm>
          <a:off x="15031" y="3825829"/>
          <a:ext cx="4494040" cy="2827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9827849"/>
              </p:ext>
            </p:extLst>
          </p:nvPr>
        </p:nvGraphicFramePr>
        <p:xfrm>
          <a:off x="4509071" y="3825829"/>
          <a:ext cx="4601595" cy="2827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342587" y="1342907"/>
            <a:ext cx="2121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/>
              <a:t>Deliver Value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580465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592" y="2301838"/>
            <a:ext cx="1676400" cy="609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8592" y="1584994"/>
            <a:ext cx="1676400" cy="609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Team of Teams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8592" y="151306"/>
            <a:ext cx="314113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Executive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8592" y="868150"/>
            <a:ext cx="1676400" cy="609600"/>
          </a:xfrm>
          <a:prstGeom prst="rect">
            <a:avLst/>
          </a:prstGeom>
          <a:solidFill>
            <a:srgbClr val="FEB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Portfolio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1245149" y="1584994"/>
            <a:ext cx="2043288" cy="609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Governance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1973282" y="1584994"/>
            <a:ext cx="2043288" cy="6096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Enabling Functions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1916902" y="1"/>
            <a:ext cx="1509985" cy="296118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" y="2"/>
            <a:ext cx="1916901" cy="158499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58593" y="2266815"/>
            <a:ext cx="1676400" cy="79205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8593" y="4004909"/>
            <a:ext cx="4304044" cy="270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73063" y="4004909"/>
            <a:ext cx="4304044" cy="270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83949" y="4741756"/>
            <a:ext cx="1420355" cy="25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82641" y="5208732"/>
            <a:ext cx="1762073" cy="25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0380" y="5714878"/>
            <a:ext cx="1304334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48765" y="4741756"/>
            <a:ext cx="1420355" cy="25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886692" y="5208732"/>
            <a:ext cx="1762073" cy="25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538841" y="5714878"/>
            <a:ext cx="1304334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411625" y="1323387"/>
            <a:ext cx="2841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/>
              <a:t>Reduce Lead Time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2448698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592" y="2301838"/>
            <a:ext cx="1676400" cy="609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8592" y="1584994"/>
            <a:ext cx="1676400" cy="609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Team of Teams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8592" y="151306"/>
            <a:ext cx="314113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Executive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8592" y="868150"/>
            <a:ext cx="1676400" cy="609600"/>
          </a:xfrm>
          <a:prstGeom prst="rect">
            <a:avLst/>
          </a:prstGeom>
          <a:solidFill>
            <a:srgbClr val="FEB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Portfolio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1245149" y="1584994"/>
            <a:ext cx="2043288" cy="609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Governance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1973282" y="1584994"/>
            <a:ext cx="2043288" cy="6096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Enabling Functions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1916902" y="1"/>
            <a:ext cx="1509985" cy="296118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" y="2"/>
            <a:ext cx="1916901" cy="8681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58593" y="1584995"/>
            <a:ext cx="1676400" cy="147387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8593" y="4004909"/>
            <a:ext cx="4304044" cy="270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73063" y="4004909"/>
            <a:ext cx="4304044" cy="270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5400000">
            <a:off x="239402" y="5257935"/>
            <a:ext cx="2241776" cy="23261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 rot="5400000">
            <a:off x="614376" y="5257935"/>
            <a:ext cx="2241776" cy="23261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rot="5400000">
            <a:off x="989350" y="5257935"/>
            <a:ext cx="2241776" cy="23261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5400000">
            <a:off x="1364324" y="5257935"/>
            <a:ext cx="2241776" cy="23261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5400000">
            <a:off x="1739298" y="5257935"/>
            <a:ext cx="2241776" cy="2326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5400000">
            <a:off x="2114270" y="5257935"/>
            <a:ext cx="2241776" cy="2326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5760821" y="4339576"/>
            <a:ext cx="2283108" cy="2069332"/>
            <a:chOff x="6091774" y="4253354"/>
            <a:chExt cx="2283108" cy="2241776"/>
          </a:xfrm>
        </p:grpSpPr>
        <p:sp>
          <p:nvSpPr>
            <p:cNvPr id="29" name="Rectangle 28"/>
            <p:cNvSpPr/>
            <p:nvPr/>
          </p:nvSpPr>
          <p:spPr>
            <a:xfrm rot="5400000">
              <a:off x="5096886" y="5248242"/>
              <a:ext cx="2241776" cy="25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 rot="5400000">
              <a:off x="5503108" y="5248242"/>
              <a:ext cx="2241776" cy="25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5909330" y="5248242"/>
              <a:ext cx="2241776" cy="25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 rot="5400000">
              <a:off x="6315552" y="5248242"/>
              <a:ext cx="2241776" cy="25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rot="5400000">
              <a:off x="6721774" y="5248242"/>
              <a:ext cx="2241776" cy="25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rot="5400000">
              <a:off x="7127994" y="5248242"/>
              <a:ext cx="2241776" cy="252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224056" y="1323387"/>
            <a:ext cx="31645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 err="1" smtClean="0"/>
              <a:t>Prioritise</a:t>
            </a:r>
            <a:r>
              <a:rPr lang="en-US" sz="2800" u="sng" dirty="0" smtClean="0"/>
              <a:t> Portfolio &amp; </a:t>
            </a:r>
          </a:p>
          <a:p>
            <a:pPr algn="ctr"/>
            <a:r>
              <a:rPr lang="en-US" sz="2800" u="sng" dirty="0" smtClean="0"/>
              <a:t>Manage Capacity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1328290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592" y="2301838"/>
            <a:ext cx="1676400" cy="609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8592" y="1584994"/>
            <a:ext cx="1676400" cy="609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Team of Teams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8592" y="151306"/>
            <a:ext cx="314113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Executive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8592" y="868150"/>
            <a:ext cx="1676400" cy="609600"/>
          </a:xfrm>
          <a:prstGeom prst="rect">
            <a:avLst/>
          </a:prstGeom>
          <a:solidFill>
            <a:srgbClr val="FEB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Portfolio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1245149" y="1584994"/>
            <a:ext cx="2043288" cy="609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Governance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1973282" y="1584994"/>
            <a:ext cx="2043288" cy="6096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Enabling Functions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1916902" y="760906"/>
            <a:ext cx="1509985" cy="2200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" y="760906"/>
            <a:ext cx="1916901" cy="14336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58593" y="2266815"/>
            <a:ext cx="1676400" cy="79205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8593" y="4004909"/>
            <a:ext cx="4304044" cy="270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73063" y="4004909"/>
            <a:ext cx="4304044" cy="2702500"/>
          </a:xfrm>
          <a:prstGeom prst="rect">
            <a:avLst/>
          </a:prstGeom>
          <a:solidFill>
            <a:srgbClr val="77DC7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586178" y="4297951"/>
            <a:ext cx="0" cy="2181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586178" y="6468451"/>
            <a:ext cx="3411857" cy="11037"/>
          </a:xfrm>
          <a:prstGeom prst="line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661330" y="4444472"/>
            <a:ext cx="3201433" cy="1074488"/>
          </a:xfrm>
          <a:custGeom>
            <a:avLst/>
            <a:gdLst>
              <a:gd name="connsiteX0" fmla="*/ 0 w 3468219"/>
              <a:gd name="connsiteY0" fmla="*/ 1074488 h 1074488"/>
              <a:gd name="connsiteX1" fmla="*/ 81413 w 3468219"/>
              <a:gd name="connsiteY1" fmla="*/ 1025648 h 1074488"/>
              <a:gd name="connsiteX2" fmla="*/ 146544 w 3468219"/>
              <a:gd name="connsiteY2" fmla="*/ 993088 h 1074488"/>
              <a:gd name="connsiteX3" fmla="*/ 211675 w 3468219"/>
              <a:gd name="connsiteY3" fmla="*/ 911687 h 1074488"/>
              <a:gd name="connsiteX4" fmla="*/ 260523 w 3468219"/>
              <a:gd name="connsiteY4" fmla="*/ 895407 h 1074488"/>
              <a:gd name="connsiteX5" fmla="*/ 358220 w 3468219"/>
              <a:gd name="connsiteY5" fmla="*/ 911687 h 1074488"/>
              <a:gd name="connsiteX6" fmla="*/ 439633 w 3468219"/>
              <a:gd name="connsiteY6" fmla="*/ 993088 h 1074488"/>
              <a:gd name="connsiteX7" fmla="*/ 472199 w 3468219"/>
              <a:gd name="connsiteY7" fmla="*/ 1025648 h 1074488"/>
              <a:gd name="connsiteX8" fmla="*/ 569895 w 3468219"/>
              <a:gd name="connsiteY8" fmla="*/ 1058208 h 1074488"/>
              <a:gd name="connsiteX9" fmla="*/ 618743 w 3468219"/>
              <a:gd name="connsiteY9" fmla="*/ 1041928 h 1074488"/>
              <a:gd name="connsiteX10" fmla="*/ 651309 w 3468219"/>
              <a:gd name="connsiteY10" fmla="*/ 1009368 h 1074488"/>
              <a:gd name="connsiteX11" fmla="*/ 700157 w 3468219"/>
              <a:gd name="connsiteY11" fmla="*/ 976808 h 1074488"/>
              <a:gd name="connsiteX12" fmla="*/ 732722 w 3468219"/>
              <a:gd name="connsiteY12" fmla="*/ 944247 h 1074488"/>
              <a:gd name="connsiteX13" fmla="*/ 781570 w 3468219"/>
              <a:gd name="connsiteY13" fmla="*/ 927967 h 1074488"/>
              <a:gd name="connsiteX14" fmla="*/ 879267 w 3468219"/>
              <a:gd name="connsiteY14" fmla="*/ 960527 h 1074488"/>
              <a:gd name="connsiteX15" fmla="*/ 960680 w 3468219"/>
              <a:gd name="connsiteY15" fmla="*/ 1009368 h 1074488"/>
              <a:gd name="connsiteX16" fmla="*/ 1107225 w 3468219"/>
              <a:gd name="connsiteY16" fmla="*/ 976808 h 1074488"/>
              <a:gd name="connsiteX17" fmla="*/ 1302617 w 3468219"/>
              <a:gd name="connsiteY17" fmla="*/ 944247 h 1074488"/>
              <a:gd name="connsiteX18" fmla="*/ 1579424 w 3468219"/>
              <a:gd name="connsiteY18" fmla="*/ 895407 h 1074488"/>
              <a:gd name="connsiteX19" fmla="*/ 1644554 w 3468219"/>
              <a:gd name="connsiteY19" fmla="*/ 748886 h 1074488"/>
              <a:gd name="connsiteX20" fmla="*/ 1709685 w 3468219"/>
              <a:gd name="connsiteY20" fmla="*/ 553524 h 1074488"/>
              <a:gd name="connsiteX21" fmla="*/ 1742251 w 3468219"/>
              <a:gd name="connsiteY21" fmla="*/ 455844 h 1074488"/>
              <a:gd name="connsiteX22" fmla="*/ 1758533 w 3468219"/>
              <a:gd name="connsiteY22" fmla="*/ 407003 h 1074488"/>
              <a:gd name="connsiteX23" fmla="*/ 1807382 w 3468219"/>
              <a:gd name="connsiteY23" fmla="*/ 195362 h 1074488"/>
              <a:gd name="connsiteX24" fmla="*/ 1823664 w 3468219"/>
              <a:gd name="connsiteY24" fmla="*/ 146521 h 1074488"/>
              <a:gd name="connsiteX25" fmla="*/ 1888795 w 3468219"/>
              <a:gd name="connsiteY25" fmla="*/ 65121 h 1074488"/>
              <a:gd name="connsiteX26" fmla="*/ 1953926 w 3468219"/>
              <a:gd name="connsiteY26" fmla="*/ 0 h 1074488"/>
              <a:gd name="connsiteX27" fmla="*/ 2051622 w 3468219"/>
              <a:gd name="connsiteY27" fmla="*/ 16281 h 1074488"/>
              <a:gd name="connsiteX28" fmla="*/ 2084188 w 3468219"/>
              <a:gd name="connsiteY28" fmla="*/ 48841 h 1074488"/>
              <a:gd name="connsiteX29" fmla="*/ 2133036 w 3468219"/>
              <a:gd name="connsiteY29" fmla="*/ 65121 h 1074488"/>
              <a:gd name="connsiteX30" fmla="*/ 2181884 w 3468219"/>
              <a:gd name="connsiteY30" fmla="*/ 97681 h 1074488"/>
              <a:gd name="connsiteX31" fmla="*/ 2540104 w 3468219"/>
              <a:gd name="connsiteY31" fmla="*/ 81401 h 1074488"/>
              <a:gd name="connsiteX32" fmla="*/ 2588952 w 3468219"/>
              <a:gd name="connsiteY32" fmla="*/ 65121 h 1074488"/>
              <a:gd name="connsiteX33" fmla="*/ 2654083 w 3468219"/>
              <a:gd name="connsiteY33" fmla="*/ 48841 h 1074488"/>
              <a:gd name="connsiteX34" fmla="*/ 2865758 w 3468219"/>
              <a:gd name="connsiteY34" fmla="*/ 81401 h 1074488"/>
              <a:gd name="connsiteX35" fmla="*/ 2898324 w 3468219"/>
              <a:gd name="connsiteY35" fmla="*/ 113961 h 1074488"/>
              <a:gd name="connsiteX36" fmla="*/ 2947172 w 3468219"/>
              <a:gd name="connsiteY36" fmla="*/ 146521 h 1074488"/>
              <a:gd name="connsiteX37" fmla="*/ 3158847 w 3468219"/>
              <a:gd name="connsiteY37" fmla="*/ 130241 h 1074488"/>
              <a:gd name="connsiteX38" fmla="*/ 3207696 w 3468219"/>
              <a:gd name="connsiteY38" fmla="*/ 113961 h 1074488"/>
              <a:gd name="connsiteX39" fmla="*/ 3272826 w 3468219"/>
              <a:gd name="connsiteY39" fmla="*/ 97681 h 1074488"/>
              <a:gd name="connsiteX40" fmla="*/ 3403088 w 3468219"/>
              <a:gd name="connsiteY40" fmla="*/ 113961 h 1074488"/>
              <a:gd name="connsiteX41" fmla="*/ 3435654 w 3468219"/>
              <a:gd name="connsiteY41" fmla="*/ 146521 h 1074488"/>
              <a:gd name="connsiteX42" fmla="*/ 3468219 w 3468219"/>
              <a:gd name="connsiteY42" fmla="*/ 162802 h 107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468219" h="1074488">
                <a:moveTo>
                  <a:pt x="0" y="1074488"/>
                </a:moveTo>
                <a:cubicBezTo>
                  <a:pt x="27138" y="1058208"/>
                  <a:pt x="53748" y="1041015"/>
                  <a:pt x="81413" y="1025648"/>
                </a:cubicBezTo>
                <a:cubicBezTo>
                  <a:pt x="102631" y="1013862"/>
                  <a:pt x="126347" y="1006550"/>
                  <a:pt x="146544" y="993088"/>
                </a:cubicBezTo>
                <a:cubicBezTo>
                  <a:pt x="246139" y="926702"/>
                  <a:pt x="102791" y="998780"/>
                  <a:pt x="211675" y="911687"/>
                </a:cubicBezTo>
                <a:cubicBezTo>
                  <a:pt x="225078" y="900966"/>
                  <a:pt x="244240" y="900834"/>
                  <a:pt x="260523" y="895407"/>
                </a:cubicBezTo>
                <a:cubicBezTo>
                  <a:pt x="293089" y="900834"/>
                  <a:pt x="329235" y="895880"/>
                  <a:pt x="358220" y="911687"/>
                </a:cubicBezTo>
                <a:cubicBezTo>
                  <a:pt x="391911" y="930061"/>
                  <a:pt x="412495" y="965954"/>
                  <a:pt x="439633" y="993088"/>
                </a:cubicBezTo>
                <a:cubicBezTo>
                  <a:pt x="450488" y="1003941"/>
                  <a:pt x="457636" y="1020795"/>
                  <a:pt x="472199" y="1025648"/>
                </a:cubicBezTo>
                <a:lnTo>
                  <a:pt x="569895" y="1058208"/>
                </a:lnTo>
                <a:cubicBezTo>
                  <a:pt x="586178" y="1052781"/>
                  <a:pt x="604025" y="1050757"/>
                  <a:pt x="618743" y="1041928"/>
                </a:cubicBezTo>
                <a:cubicBezTo>
                  <a:pt x="631906" y="1034031"/>
                  <a:pt x="639322" y="1018956"/>
                  <a:pt x="651309" y="1009368"/>
                </a:cubicBezTo>
                <a:cubicBezTo>
                  <a:pt x="666590" y="997145"/>
                  <a:pt x="684876" y="989031"/>
                  <a:pt x="700157" y="976808"/>
                </a:cubicBezTo>
                <a:cubicBezTo>
                  <a:pt x="712144" y="967220"/>
                  <a:pt x="719559" y="952144"/>
                  <a:pt x="732722" y="944247"/>
                </a:cubicBezTo>
                <a:cubicBezTo>
                  <a:pt x="747440" y="935418"/>
                  <a:pt x="765287" y="933394"/>
                  <a:pt x="781570" y="927967"/>
                </a:cubicBezTo>
                <a:cubicBezTo>
                  <a:pt x="814136" y="938820"/>
                  <a:pt x="854993" y="936256"/>
                  <a:pt x="879267" y="960527"/>
                </a:cubicBezTo>
                <a:cubicBezTo>
                  <a:pt x="923969" y="1005223"/>
                  <a:pt x="897269" y="988235"/>
                  <a:pt x="960680" y="1009368"/>
                </a:cubicBezTo>
                <a:cubicBezTo>
                  <a:pt x="1229484" y="964575"/>
                  <a:pt x="946905" y="1016883"/>
                  <a:pt x="1107225" y="976808"/>
                </a:cubicBezTo>
                <a:cubicBezTo>
                  <a:pt x="1170726" y="960935"/>
                  <a:pt x="1238269" y="953438"/>
                  <a:pt x="1302617" y="944247"/>
                </a:cubicBezTo>
                <a:cubicBezTo>
                  <a:pt x="1457188" y="892732"/>
                  <a:pt x="1366128" y="914794"/>
                  <a:pt x="1579424" y="895407"/>
                </a:cubicBezTo>
                <a:cubicBezTo>
                  <a:pt x="1631030" y="818010"/>
                  <a:pt x="1605799" y="865131"/>
                  <a:pt x="1644554" y="748886"/>
                </a:cubicBezTo>
                <a:lnTo>
                  <a:pt x="1709685" y="553524"/>
                </a:lnTo>
                <a:lnTo>
                  <a:pt x="1742251" y="455844"/>
                </a:lnTo>
                <a:lnTo>
                  <a:pt x="1758533" y="407003"/>
                </a:lnTo>
                <a:cubicBezTo>
                  <a:pt x="1779672" y="259060"/>
                  <a:pt x="1762679" y="329451"/>
                  <a:pt x="1807382" y="195362"/>
                </a:cubicBezTo>
                <a:cubicBezTo>
                  <a:pt x="1812810" y="179082"/>
                  <a:pt x="1811528" y="158655"/>
                  <a:pt x="1823664" y="146521"/>
                </a:cubicBezTo>
                <a:cubicBezTo>
                  <a:pt x="1934512" y="35693"/>
                  <a:pt x="1765567" y="208865"/>
                  <a:pt x="1888795" y="65121"/>
                </a:cubicBezTo>
                <a:cubicBezTo>
                  <a:pt x="1908777" y="41813"/>
                  <a:pt x="1953926" y="0"/>
                  <a:pt x="1953926" y="0"/>
                </a:cubicBezTo>
                <a:cubicBezTo>
                  <a:pt x="1986491" y="5427"/>
                  <a:pt x="2020709" y="4690"/>
                  <a:pt x="2051622" y="16281"/>
                </a:cubicBezTo>
                <a:cubicBezTo>
                  <a:pt x="2065995" y="21670"/>
                  <a:pt x="2071025" y="40944"/>
                  <a:pt x="2084188" y="48841"/>
                </a:cubicBezTo>
                <a:cubicBezTo>
                  <a:pt x="2098906" y="57670"/>
                  <a:pt x="2117684" y="57446"/>
                  <a:pt x="2133036" y="65121"/>
                </a:cubicBezTo>
                <a:cubicBezTo>
                  <a:pt x="2150539" y="73871"/>
                  <a:pt x="2165601" y="86828"/>
                  <a:pt x="2181884" y="97681"/>
                </a:cubicBezTo>
                <a:cubicBezTo>
                  <a:pt x="2301291" y="92254"/>
                  <a:pt x="2420955" y="90931"/>
                  <a:pt x="2540104" y="81401"/>
                </a:cubicBezTo>
                <a:cubicBezTo>
                  <a:pt x="2557213" y="80033"/>
                  <a:pt x="2572449" y="69835"/>
                  <a:pt x="2588952" y="65121"/>
                </a:cubicBezTo>
                <a:cubicBezTo>
                  <a:pt x="2610470" y="58974"/>
                  <a:pt x="2632373" y="54268"/>
                  <a:pt x="2654083" y="48841"/>
                </a:cubicBezTo>
                <a:cubicBezTo>
                  <a:pt x="2663481" y="49781"/>
                  <a:pt x="2818813" y="53239"/>
                  <a:pt x="2865758" y="81401"/>
                </a:cubicBezTo>
                <a:cubicBezTo>
                  <a:pt x="2878921" y="89298"/>
                  <a:pt x="2886337" y="104373"/>
                  <a:pt x="2898324" y="113961"/>
                </a:cubicBezTo>
                <a:cubicBezTo>
                  <a:pt x="2913605" y="126184"/>
                  <a:pt x="2930889" y="135668"/>
                  <a:pt x="2947172" y="146521"/>
                </a:cubicBezTo>
                <a:cubicBezTo>
                  <a:pt x="3017730" y="141094"/>
                  <a:pt x="3088627" y="139017"/>
                  <a:pt x="3158847" y="130241"/>
                </a:cubicBezTo>
                <a:cubicBezTo>
                  <a:pt x="3175878" y="128112"/>
                  <a:pt x="3191193" y="118675"/>
                  <a:pt x="3207696" y="113961"/>
                </a:cubicBezTo>
                <a:cubicBezTo>
                  <a:pt x="3229213" y="107814"/>
                  <a:pt x="3251116" y="103108"/>
                  <a:pt x="3272826" y="97681"/>
                </a:cubicBezTo>
                <a:cubicBezTo>
                  <a:pt x="3316247" y="103108"/>
                  <a:pt x="3361174" y="101389"/>
                  <a:pt x="3403088" y="113961"/>
                </a:cubicBezTo>
                <a:cubicBezTo>
                  <a:pt x="3417791" y="118371"/>
                  <a:pt x="3423373" y="137312"/>
                  <a:pt x="3435654" y="146521"/>
                </a:cubicBezTo>
                <a:cubicBezTo>
                  <a:pt x="3445363" y="153802"/>
                  <a:pt x="3457364" y="157375"/>
                  <a:pt x="3468219" y="16280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 rot="5400000">
            <a:off x="1648755" y="5994299"/>
            <a:ext cx="715688" cy="2326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5400000">
            <a:off x="2180662" y="5679097"/>
            <a:ext cx="1346092" cy="2326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761738" y="5933885"/>
            <a:ext cx="49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1M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623877" y="5695565"/>
            <a:ext cx="49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 rot="5400000">
            <a:off x="2862436" y="5668697"/>
            <a:ext cx="1346092" cy="2326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305651" y="5685165"/>
            <a:ext cx="49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252569" y="5405000"/>
            <a:ext cx="1247507" cy="11396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/>
          <p:cNvSpPr/>
          <p:nvPr/>
        </p:nvSpPr>
        <p:spPr>
          <a:xfrm>
            <a:off x="6432927" y="5111959"/>
            <a:ext cx="886782" cy="1367529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746682" y="3698235"/>
            <a:ext cx="39970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solidFill>
                  <a:srgbClr val="008000"/>
                </a:solidFill>
              </a:rPr>
              <a:t>GEMBA</a:t>
            </a:r>
            <a:endParaRPr lang="en-US" sz="9600" dirty="0">
              <a:solidFill>
                <a:srgbClr val="008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8454" y="1323384"/>
            <a:ext cx="3634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/>
              <a:t>Executive Transparency</a:t>
            </a:r>
            <a:endParaRPr lang="en-US" sz="2800" u="sng" dirty="0"/>
          </a:p>
        </p:txBody>
      </p:sp>
      <p:sp>
        <p:nvSpPr>
          <p:cNvPr id="43" name="Oval 42"/>
          <p:cNvSpPr/>
          <p:nvPr/>
        </p:nvSpPr>
        <p:spPr>
          <a:xfrm>
            <a:off x="6432927" y="4444473"/>
            <a:ext cx="886782" cy="96052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83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8592" y="2301838"/>
            <a:ext cx="1676400" cy="609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8592" y="1584994"/>
            <a:ext cx="1676400" cy="609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Team of Teams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8592" y="151306"/>
            <a:ext cx="3141135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Executive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8592" y="868150"/>
            <a:ext cx="1676400" cy="609600"/>
          </a:xfrm>
          <a:prstGeom prst="rect">
            <a:avLst/>
          </a:prstGeom>
          <a:solidFill>
            <a:srgbClr val="FEB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Portfolio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1245149" y="1584994"/>
            <a:ext cx="2043288" cy="609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Governance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1973282" y="1584994"/>
            <a:ext cx="2043288" cy="6096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Enabling Functions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2571594" y="760906"/>
            <a:ext cx="855293" cy="2200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" y="760906"/>
            <a:ext cx="1916901" cy="14336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58593" y="2266815"/>
            <a:ext cx="1676400" cy="79205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8593" y="4004909"/>
            <a:ext cx="4304044" cy="270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586178" y="4297951"/>
            <a:ext cx="0" cy="2181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586178" y="6468451"/>
            <a:ext cx="3411857" cy="11037"/>
          </a:xfrm>
          <a:prstGeom prst="line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661330" y="4444472"/>
            <a:ext cx="3201433" cy="1074488"/>
          </a:xfrm>
          <a:custGeom>
            <a:avLst/>
            <a:gdLst>
              <a:gd name="connsiteX0" fmla="*/ 0 w 3468219"/>
              <a:gd name="connsiteY0" fmla="*/ 1074488 h 1074488"/>
              <a:gd name="connsiteX1" fmla="*/ 81413 w 3468219"/>
              <a:gd name="connsiteY1" fmla="*/ 1025648 h 1074488"/>
              <a:gd name="connsiteX2" fmla="*/ 146544 w 3468219"/>
              <a:gd name="connsiteY2" fmla="*/ 993088 h 1074488"/>
              <a:gd name="connsiteX3" fmla="*/ 211675 w 3468219"/>
              <a:gd name="connsiteY3" fmla="*/ 911687 h 1074488"/>
              <a:gd name="connsiteX4" fmla="*/ 260523 w 3468219"/>
              <a:gd name="connsiteY4" fmla="*/ 895407 h 1074488"/>
              <a:gd name="connsiteX5" fmla="*/ 358220 w 3468219"/>
              <a:gd name="connsiteY5" fmla="*/ 911687 h 1074488"/>
              <a:gd name="connsiteX6" fmla="*/ 439633 w 3468219"/>
              <a:gd name="connsiteY6" fmla="*/ 993088 h 1074488"/>
              <a:gd name="connsiteX7" fmla="*/ 472199 w 3468219"/>
              <a:gd name="connsiteY7" fmla="*/ 1025648 h 1074488"/>
              <a:gd name="connsiteX8" fmla="*/ 569895 w 3468219"/>
              <a:gd name="connsiteY8" fmla="*/ 1058208 h 1074488"/>
              <a:gd name="connsiteX9" fmla="*/ 618743 w 3468219"/>
              <a:gd name="connsiteY9" fmla="*/ 1041928 h 1074488"/>
              <a:gd name="connsiteX10" fmla="*/ 651309 w 3468219"/>
              <a:gd name="connsiteY10" fmla="*/ 1009368 h 1074488"/>
              <a:gd name="connsiteX11" fmla="*/ 700157 w 3468219"/>
              <a:gd name="connsiteY11" fmla="*/ 976808 h 1074488"/>
              <a:gd name="connsiteX12" fmla="*/ 732722 w 3468219"/>
              <a:gd name="connsiteY12" fmla="*/ 944247 h 1074488"/>
              <a:gd name="connsiteX13" fmla="*/ 781570 w 3468219"/>
              <a:gd name="connsiteY13" fmla="*/ 927967 h 1074488"/>
              <a:gd name="connsiteX14" fmla="*/ 879267 w 3468219"/>
              <a:gd name="connsiteY14" fmla="*/ 960527 h 1074488"/>
              <a:gd name="connsiteX15" fmla="*/ 960680 w 3468219"/>
              <a:gd name="connsiteY15" fmla="*/ 1009368 h 1074488"/>
              <a:gd name="connsiteX16" fmla="*/ 1107225 w 3468219"/>
              <a:gd name="connsiteY16" fmla="*/ 976808 h 1074488"/>
              <a:gd name="connsiteX17" fmla="*/ 1302617 w 3468219"/>
              <a:gd name="connsiteY17" fmla="*/ 944247 h 1074488"/>
              <a:gd name="connsiteX18" fmla="*/ 1579424 w 3468219"/>
              <a:gd name="connsiteY18" fmla="*/ 895407 h 1074488"/>
              <a:gd name="connsiteX19" fmla="*/ 1644554 w 3468219"/>
              <a:gd name="connsiteY19" fmla="*/ 748886 h 1074488"/>
              <a:gd name="connsiteX20" fmla="*/ 1709685 w 3468219"/>
              <a:gd name="connsiteY20" fmla="*/ 553524 h 1074488"/>
              <a:gd name="connsiteX21" fmla="*/ 1742251 w 3468219"/>
              <a:gd name="connsiteY21" fmla="*/ 455844 h 1074488"/>
              <a:gd name="connsiteX22" fmla="*/ 1758533 w 3468219"/>
              <a:gd name="connsiteY22" fmla="*/ 407003 h 1074488"/>
              <a:gd name="connsiteX23" fmla="*/ 1807382 w 3468219"/>
              <a:gd name="connsiteY23" fmla="*/ 195362 h 1074488"/>
              <a:gd name="connsiteX24" fmla="*/ 1823664 w 3468219"/>
              <a:gd name="connsiteY24" fmla="*/ 146521 h 1074488"/>
              <a:gd name="connsiteX25" fmla="*/ 1888795 w 3468219"/>
              <a:gd name="connsiteY25" fmla="*/ 65121 h 1074488"/>
              <a:gd name="connsiteX26" fmla="*/ 1953926 w 3468219"/>
              <a:gd name="connsiteY26" fmla="*/ 0 h 1074488"/>
              <a:gd name="connsiteX27" fmla="*/ 2051622 w 3468219"/>
              <a:gd name="connsiteY27" fmla="*/ 16281 h 1074488"/>
              <a:gd name="connsiteX28" fmla="*/ 2084188 w 3468219"/>
              <a:gd name="connsiteY28" fmla="*/ 48841 h 1074488"/>
              <a:gd name="connsiteX29" fmla="*/ 2133036 w 3468219"/>
              <a:gd name="connsiteY29" fmla="*/ 65121 h 1074488"/>
              <a:gd name="connsiteX30" fmla="*/ 2181884 w 3468219"/>
              <a:gd name="connsiteY30" fmla="*/ 97681 h 1074488"/>
              <a:gd name="connsiteX31" fmla="*/ 2540104 w 3468219"/>
              <a:gd name="connsiteY31" fmla="*/ 81401 h 1074488"/>
              <a:gd name="connsiteX32" fmla="*/ 2588952 w 3468219"/>
              <a:gd name="connsiteY32" fmla="*/ 65121 h 1074488"/>
              <a:gd name="connsiteX33" fmla="*/ 2654083 w 3468219"/>
              <a:gd name="connsiteY33" fmla="*/ 48841 h 1074488"/>
              <a:gd name="connsiteX34" fmla="*/ 2865758 w 3468219"/>
              <a:gd name="connsiteY34" fmla="*/ 81401 h 1074488"/>
              <a:gd name="connsiteX35" fmla="*/ 2898324 w 3468219"/>
              <a:gd name="connsiteY35" fmla="*/ 113961 h 1074488"/>
              <a:gd name="connsiteX36" fmla="*/ 2947172 w 3468219"/>
              <a:gd name="connsiteY36" fmla="*/ 146521 h 1074488"/>
              <a:gd name="connsiteX37" fmla="*/ 3158847 w 3468219"/>
              <a:gd name="connsiteY37" fmla="*/ 130241 h 1074488"/>
              <a:gd name="connsiteX38" fmla="*/ 3207696 w 3468219"/>
              <a:gd name="connsiteY38" fmla="*/ 113961 h 1074488"/>
              <a:gd name="connsiteX39" fmla="*/ 3272826 w 3468219"/>
              <a:gd name="connsiteY39" fmla="*/ 97681 h 1074488"/>
              <a:gd name="connsiteX40" fmla="*/ 3403088 w 3468219"/>
              <a:gd name="connsiteY40" fmla="*/ 113961 h 1074488"/>
              <a:gd name="connsiteX41" fmla="*/ 3435654 w 3468219"/>
              <a:gd name="connsiteY41" fmla="*/ 146521 h 1074488"/>
              <a:gd name="connsiteX42" fmla="*/ 3468219 w 3468219"/>
              <a:gd name="connsiteY42" fmla="*/ 162802 h 107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468219" h="1074488">
                <a:moveTo>
                  <a:pt x="0" y="1074488"/>
                </a:moveTo>
                <a:cubicBezTo>
                  <a:pt x="27138" y="1058208"/>
                  <a:pt x="53748" y="1041015"/>
                  <a:pt x="81413" y="1025648"/>
                </a:cubicBezTo>
                <a:cubicBezTo>
                  <a:pt x="102631" y="1013862"/>
                  <a:pt x="126347" y="1006550"/>
                  <a:pt x="146544" y="993088"/>
                </a:cubicBezTo>
                <a:cubicBezTo>
                  <a:pt x="246139" y="926702"/>
                  <a:pt x="102791" y="998780"/>
                  <a:pt x="211675" y="911687"/>
                </a:cubicBezTo>
                <a:cubicBezTo>
                  <a:pt x="225078" y="900966"/>
                  <a:pt x="244240" y="900834"/>
                  <a:pt x="260523" y="895407"/>
                </a:cubicBezTo>
                <a:cubicBezTo>
                  <a:pt x="293089" y="900834"/>
                  <a:pt x="329235" y="895880"/>
                  <a:pt x="358220" y="911687"/>
                </a:cubicBezTo>
                <a:cubicBezTo>
                  <a:pt x="391911" y="930061"/>
                  <a:pt x="412495" y="965954"/>
                  <a:pt x="439633" y="993088"/>
                </a:cubicBezTo>
                <a:cubicBezTo>
                  <a:pt x="450488" y="1003941"/>
                  <a:pt x="457636" y="1020795"/>
                  <a:pt x="472199" y="1025648"/>
                </a:cubicBezTo>
                <a:lnTo>
                  <a:pt x="569895" y="1058208"/>
                </a:lnTo>
                <a:cubicBezTo>
                  <a:pt x="586178" y="1052781"/>
                  <a:pt x="604025" y="1050757"/>
                  <a:pt x="618743" y="1041928"/>
                </a:cubicBezTo>
                <a:cubicBezTo>
                  <a:pt x="631906" y="1034031"/>
                  <a:pt x="639322" y="1018956"/>
                  <a:pt x="651309" y="1009368"/>
                </a:cubicBezTo>
                <a:cubicBezTo>
                  <a:pt x="666590" y="997145"/>
                  <a:pt x="684876" y="989031"/>
                  <a:pt x="700157" y="976808"/>
                </a:cubicBezTo>
                <a:cubicBezTo>
                  <a:pt x="712144" y="967220"/>
                  <a:pt x="719559" y="952144"/>
                  <a:pt x="732722" y="944247"/>
                </a:cubicBezTo>
                <a:cubicBezTo>
                  <a:pt x="747440" y="935418"/>
                  <a:pt x="765287" y="933394"/>
                  <a:pt x="781570" y="927967"/>
                </a:cubicBezTo>
                <a:cubicBezTo>
                  <a:pt x="814136" y="938820"/>
                  <a:pt x="854993" y="936256"/>
                  <a:pt x="879267" y="960527"/>
                </a:cubicBezTo>
                <a:cubicBezTo>
                  <a:pt x="923969" y="1005223"/>
                  <a:pt x="897269" y="988235"/>
                  <a:pt x="960680" y="1009368"/>
                </a:cubicBezTo>
                <a:cubicBezTo>
                  <a:pt x="1229484" y="964575"/>
                  <a:pt x="946905" y="1016883"/>
                  <a:pt x="1107225" y="976808"/>
                </a:cubicBezTo>
                <a:cubicBezTo>
                  <a:pt x="1170726" y="960935"/>
                  <a:pt x="1238269" y="953438"/>
                  <a:pt x="1302617" y="944247"/>
                </a:cubicBezTo>
                <a:cubicBezTo>
                  <a:pt x="1457188" y="892732"/>
                  <a:pt x="1366128" y="914794"/>
                  <a:pt x="1579424" y="895407"/>
                </a:cubicBezTo>
                <a:cubicBezTo>
                  <a:pt x="1631030" y="818010"/>
                  <a:pt x="1605799" y="865131"/>
                  <a:pt x="1644554" y="748886"/>
                </a:cubicBezTo>
                <a:lnTo>
                  <a:pt x="1709685" y="553524"/>
                </a:lnTo>
                <a:lnTo>
                  <a:pt x="1742251" y="455844"/>
                </a:lnTo>
                <a:lnTo>
                  <a:pt x="1758533" y="407003"/>
                </a:lnTo>
                <a:cubicBezTo>
                  <a:pt x="1779672" y="259060"/>
                  <a:pt x="1762679" y="329451"/>
                  <a:pt x="1807382" y="195362"/>
                </a:cubicBezTo>
                <a:cubicBezTo>
                  <a:pt x="1812810" y="179082"/>
                  <a:pt x="1811528" y="158655"/>
                  <a:pt x="1823664" y="146521"/>
                </a:cubicBezTo>
                <a:cubicBezTo>
                  <a:pt x="1934512" y="35693"/>
                  <a:pt x="1765567" y="208865"/>
                  <a:pt x="1888795" y="65121"/>
                </a:cubicBezTo>
                <a:cubicBezTo>
                  <a:pt x="1908777" y="41813"/>
                  <a:pt x="1953926" y="0"/>
                  <a:pt x="1953926" y="0"/>
                </a:cubicBezTo>
                <a:cubicBezTo>
                  <a:pt x="1986491" y="5427"/>
                  <a:pt x="2020709" y="4690"/>
                  <a:pt x="2051622" y="16281"/>
                </a:cubicBezTo>
                <a:cubicBezTo>
                  <a:pt x="2065995" y="21670"/>
                  <a:pt x="2071025" y="40944"/>
                  <a:pt x="2084188" y="48841"/>
                </a:cubicBezTo>
                <a:cubicBezTo>
                  <a:pt x="2098906" y="57670"/>
                  <a:pt x="2117684" y="57446"/>
                  <a:pt x="2133036" y="65121"/>
                </a:cubicBezTo>
                <a:cubicBezTo>
                  <a:pt x="2150539" y="73871"/>
                  <a:pt x="2165601" y="86828"/>
                  <a:pt x="2181884" y="97681"/>
                </a:cubicBezTo>
                <a:cubicBezTo>
                  <a:pt x="2301291" y="92254"/>
                  <a:pt x="2420955" y="90931"/>
                  <a:pt x="2540104" y="81401"/>
                </a:cubicBezTo>
                <a:cubicBezTo>
                  <a:pt x="2557213" y="80033"/>
                  <a:pt x="2572449" y="69835"/>
                  <a:pt x="2588952" y="65121"/>
                </a:cubicBezTo>
                <a:cubicBezTo>
                  <a:pt x="2610470" y="58974"/>
                  <a:pt x="2632373" y="54268"/>
                  <a:pt x="2654083" y="48841"/>
                </a:cubicBezTo>
                <a:cubicBezTo>
                  <a:pt x="2663481" y="49781"/>
                  <a:pt x="2818813" y="53239"/>
                  <a:pt x="2865758" y="81401"/>
                </a:cubicBezTo>
                <a:cubicBezTo>
                  <a:pt x="2878921" y="89298"/>
                  <a:pt x="2886337" y="104373"/>
                  <a:pt x="2898324" y="113961"/>
                </a:cubicBezTo>
                <a:cubicBezTo>
                  <a:pt x="2913605" y="126184"/>
                  <a:pt x="2930889" y="135668"/>
                  <a:pt x="2947172" y="146521"/>
                </a:cubicBezTo>
                <a:cubicBezTo>
                  <a:pt x="3017730" y="141094"/>
                  <a:pt x="3088627" y="139017"/>
                  <a:pt x="3158847" y="130241"/>
                </a:cubicBezTo>
                <a:cubicBezTo>
                  <a:pt x="3175878" y="128112"/>
                  <a:pt x="3191193" y="118675"/>
                  <a:pt x="3207696" y="113961"/>
                </a:cubicBezTo>
                <a:cubicBezTo>
                  <a:pt x="3229213" y="107814"/>
                  <a:pt x="3251116" y="103108"/>
                  <a:pt x="3272826" y="97681"/>
                </a:cubicBezTo>
                <a:cubicBezTo>
                  <a:pt x="3316247" y="103108"/>
                  <a:pt x="3361174" y="101389"/>
                  <a:pt x="3403088" y="113961"/>
                </a:cubicBezTo>
                <a:cubicBezTo>
                  <a:pt x="3417791" y="118371"/>
                  <a:pt x="3423373" y="137312"/>
                  <a:pt x="3435654" y="146521"/>
                </a:cubicBezTo>
                <a:cubicBezTo>
                  <a:pt x="3445363" y="153802"/>
                  <a:pt x="3457364" y="157375"/>
                  <a:pt x="3468219" y="16280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 rot="5400000">
            <a:off x="1648755" y="5994299"/>
            <a:ext cx="715688" cy="2326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5400000">
            <a:off x="2180662" y="5679097"/>
            <a:ext cx="1346092" cy="2326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761738" y="5933885"/>
            <a:ext cx="49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1M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623877" y="5695565"/>
            <a:ext cx="49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 rot="5400000">
            <a:off x="2862436" y="5668697"/>
            <a:ext cx="1346092" cy="2326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305651" y="5685165"/>
            <a:ext cx="49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868454" y="1323384"/>
            <a:ext cx="2747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/>
              <a:t>Agile Governance</a:t>
            </a:r>
            <a:endParaRPr lang="en-US" sz="2800" u="sng" dirty="0"/>
          </a:p>
        </p:txBody>
      </p:sp>
      <p:sp>
        <p:nvSpPr>
          <p:cNvPr id="26" name="Rectangle 25"/>
          <p:cNvSpPr/>
          <p:nvPr/>
        </p:nvSpPr>
        <p:spPr>
          <a:xfrm>
            <a:off x="158591" y="-31146"/>
            <a:ext cx="3147059" cy="79205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81553" y="3987514"/>
            <a:ext cx="4304044" cy="270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106909" y="4724361"/>
            <a:ext cx="1420355" cy="25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105601" y="5191337"/>
            <a:ext cx="1762073" cy="25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563340" y="5697483"/>
            <a:ext cx="1304334" cy="2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58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2</a:t>
            </a:r>
            <a:r>
              <a:rPr lang="en-US" sz="9600" dirty="0" smtClean="0"/>
              <a:t>0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96104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ileForPractitione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5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" y="0"/>
            <a:ext cx="9144001" cy="21048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" y="4883855"/>
            <a:ext cx="9144001" cy="21048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97509" y="2104802"/>
            <a:ext cx="2846491" cy="277905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1" y="2104802"/>
            <a:ext cx="3131359" cy="277905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435501" y="2417912"/>
            <a:ext cx="3096565" cy="1426395"/>
          </a:xfrm>
          <a:prstGeom prst="ellipse">
            <a:avLst/>
          </a:prstGeom>
          <a:noFill/>
          <a:ln w="76200" cmpd="sng">
            <a:solidFill>
              <a:srgbClr val="FEB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67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29" y="254000"/>
            <a:ext cx="63500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3326" y="4174813"/>
            <a:ext cx="2980303" cy="1477328"/>
          </a:xfrm>
          <a:prstGeom prst="rect">
            <a:avLst/>
          </a:prstGeom>
          <a:solidFill>
            <a:srgbClr val="0A527F"/>
          </a:solidFill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Find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Prioritise</a:t>
            </a:r>
            <a:r>
              <a:rPr lang="en-US" dirty="0" smtClean="0">
                <a:solidFill>
                  <a:schemeClr val="bg1"/>
                </a:solidFill>
              </a:rPr>
              <a:t>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Optimise</a:t>
            </a:r>
            <a:r>
              <a:rPr lang="en-US" dirty="0" smtClean="0">
                <a:solidFill>
                  <a:schemeClr val="bg1"/>
                </a:solidFill>
              </a:rPr>
              <a:t> constraint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Add capacity to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Goto</a:t>
            </a:r>
            <a:r>
              <a:rPr lang="en-US" dirty="0" smtClean="0">
                <a:solidFill>
                  <a:schemeClr val="bg1"/>
                </a:solidFill>
              </a:rPr>
              <a:t> 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972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29" y="254000"/>
            <a:ext cx="6350000" cy="6350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8592" y="184420"/>
            <a:ext cx="6608619" cy="645437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3326" y="4174813"/>
            <a:ext cx="2980303" cy="1477328"/>
          </a:xfrm>
          <a:prstGeom prst="rect">
            <a:avLst/>
          </a:prstGeom>
          <a:solidFill>
            <a:srgbClr val="0A527F"/>
          </a:solidFill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Find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Prioritise</a:t>
            </a:r>
            <a:r>
              <a:rPr lang="en-US" dirty="0" smtClean="0">
                <a:solidFill>
                  <a:schemeClr val="bg1"/>
                </a:solidFill>
              </a:rPr>
              <a:t>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Optimise</a:t>
            </a:r>
            <a:r>
              <a:rPr lang="en-US" dirty="0" smtClean="0">
                <a:solidFill>
                  <a:schemeClr val="bg1"/>
                </a:solidFill>
              </a:rPr>
              <a:t> constraint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Add capacity to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Goto</a:t>
            </a:r>
            <a:r>
              <a:rPr lang="en-US" dirty="0" smtClean="0">
                <a:solidFill>
                  <a:schemeClr val="bg1"/>
                </a:solidFill>
              </a:rPr>
              <a:t> 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133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29" y="254000"/>
            <a:ext cx="6350000" cy="6350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8592" y="184420"/>
            <a:ext cx="6608619" cy="645437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3326" y="4174813"/>
            <a:ext cx="2980303" cy="1477328"/>
          </a:xfrm>
          <a:prstGeom prst="rect">
            <a:avLst/>
          </a:prstGeom>
          <a:solidFill>
            <a:srgbClr val="0A527F"/>
          </a:solidFill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Find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Prioritise</a:t>
            </a:r>
            <a:r>
              <a:rPr lang="en-US" dirty="0" smtClean="0">
                <a:solidFill>
                  <a:schemeClr val="bg1"/>
                </a:solidFill>
              </a:rPr>
              <a:t>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Optimise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constraint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Add capacity to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Goto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28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71813" y="396875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7" name="Rectangle 6"/>
          <p:cNvSpPr/>
          <p:nvPr/>
        </p:nvSpPr>
        <p:spPr>
          <a:xfrm>
            <a:off x="3071813" y="1446212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  <p:sp>
        <p:nvSpPr>
          <p:cNvPr id="11" name="Rectangle 10"/>
          <p:cNvSpPr/>
          <p:nvPr/>
        </p:nvSpPr>
        <p:spPr>
          <a:xfrm>
            <a:off x="3071813" y="2495549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3071813" y="3551236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13" name="Rectangle 12"/>
          <p:cNvSpPr/>
          <p:nvPr/>
        </p:nvSpPr>
        <p:spPr>
          <a:xfrm>
            <a:off x="3071813" y="4616448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14" name="Rectangle 13"/>
          <p:cNvSpPr/>
          <p:nvPr/>
        </p:nvSpPr>
        <p:spPr>
          <a:xfrm>
            <a:off x="3071813" y="5680074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239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restle-3793900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880" y="0"/>
            <a:ext cx="10287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445685"/>
            <a:ext cx="6273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pixabay.com</a:t>
            </a:r>
            <a:r>
              <a:rPr lang="en-US" dirty="0">
                <a:solidFill>
                  <a:schemeClr val="bg1"/>
                </a:solidFill>
              </a:rPr>
              <a:t>/en/wrestle-sport-ring-fight-3793900/</a:t>
            </a:r>
          </a:p>
        </p:txBody>
      </p:sp>
    </p:spTree>
    <p:extLst>
      <p:ext uri="{BB962C8B-B14F-4D97-AF65-F5344CB8AC3E}">
        <p14:creationId xmlns:p14="http://schemas.microsoft.com/office/powerpoint/2010/main" val="328404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t-1234991_19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712" y="0"/>
            <a:ext cx="10287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23920"/>
            <a:ext cx="6255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https://</a:t>
            </a:r>
            <a:r>
              <a:rPr lang="en-US" dirty="0" err="1">
                <a:solidFill>
                  <a:srgbClr val="FFFFFF"/>
                </a:solidFill>
              </a:rPr>
              <a:t>pixabay.com</a:t>
            </a:r>
            <a:r>
              <a:rPr lang="en-US" dirty="0">
                <a:solidFill>
                  <a:srgbClr val="FFFFFF"/>
                </a:solidFill>
              </a:rPr>
              <a:t>/en/cat-siamese-cat-play-red-cat-1234991/</a:t>
            </a:r>
          </a:p>
        </p:txBody>
      </p:sp>
    </p:spTree>
    <p:extLst>
      <p:ext uri="{BB962C8B-B14F-4D97-AF65-F5344CB8AC3E}">
        <p14:creationId xmlns:p14="http://schemas.microsoft.com/office/powerpoint/2010/main" val="12462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40934" y="3034677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80934" y="2192912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60934" y="4535948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00934" y="4535948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220934" y="3034677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780934" y="3394677"/>
            <a:ext cx="720000" cy="720000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IT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5" idx="4"/>
            <a:endCxn id="9" idx="0"/>
          </p:cNvCxnSpPr>
          <p:nvPr/>
        </p:nvCxnSpPr>
        <p:spPr>
          <a:xfrm>
            <a:off x="2140934" y="2912912"/>
            <a:ext cx="0" cy="48176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6"/>
          </p:cNvCxnSpPr>
          <p:nvPr/>
        </p:nvCxnSpPr>
        <p:spPr>
          <a:xfrm flipH="1">
            <a:off x="2500934" y="3394677"/>
            <a:ext cx="720000" cy="3600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4" idx="6"/>
          </p:cNvCxnSpPr>
          <p:nvPr/>
        </p:nvCxnSpPr>
        <p:spPr>
          <a:xfrm flipH="1" flipV="1">
            <a:off x="1060934" y="3394677"/>
            <a:ext cx="720000" cy="3600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7"/>
            <a:endCxn id="9" idx="3"/>
          </p:cNvCxnSpPr>
          <p:nvPr/>
        </p:nvCxnSpPr>
        <p:spPr>
          <a:xfrm flipV="1">
            <a:off x="1675492" y="4009235"/>
            <a:ext cx="210884" cy="63215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1"/>
            <a:endCxn id="9" idx="5"/>
          </p:cNvCxnSpPr>
          <p:nvPr/>
        </p:nvCxnSpPr>
        <p:spPr>
          <a:xfrm flipH="1" flipV="1">
            <a:off x="2395492" y="4009235"/>
            <a:ext cx="210884" cy="63215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277347" y="3034677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959555" y="1606777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979951" y="4483763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437347" y="4501158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8157347" y="3034677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418885" y="1606777"/>
            <a:ext cx="720000" cy="720000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IT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>
            <a:stCxn id="25" idx="6"/>
            <a:endCxn id="29" idx="2"/>
          </p:cNvCxnSpPr>
          <p:nvPr/>
        </p:nvCxnSpPr>
        <p:spPr>
          <a:xfrm>
            <a:off x="6679555" y="1966777"/>
            <a:ext cx="73933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8" idx="0"/>
            <a:endCxn id="29" idx="5"/>
          </p:cNvCxnSpPr>
          <p:nvPr/>
        </p:nvCxnSpPr>
        <p:spPr>
          <a:xfrm flipH="1" flipV="1">
            <a:off x="8033443" y="2221335"/>
            <a:ext cx="483904" cy="81334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5" idx="3"/>
            <a:endCxn id="24" idx="0"/>
          </p:cNvCxnSpPr>
          <p:nvPr/>
        </p:nvCxnSpPr>
        <p:spPr>
          <a:xfrm flipH="1">
            <a:off x="5637347" y="2221335"/>
            <a:ext cx="427650" cy="81334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6" idx="1"/>
            <a:endCxn id="24" idx="4"/>
          </p:cNvCxnSpPr>
          <p:nvPr/>
        </p:nvCxnSpPr>
        <p:spPr>
          <a:xfrm flipH="1" flipV="1">
            <a:off x="5637347" y="3754677"/>
            <a:ext cx="448046" cy="83452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7" idx="7"/>
            <a:endCxn id="28" idx="4"/>
          </p:cNvCxnSpPr>
          <p:nvPr/>
        </p:nvCxnSpPr>
        <p:spPr>
          <a:xfrm flipV="1">
            <a:off x="8051905" y="3754677"/>
            <a:ext cx="465442" cy="851923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26" idx="6"/>
            <a:endCxn id="27" idx="2"/>
          </p:cNvCxnSpPr>
          <p:nvPr/>
        </p:nvCxnSpPr>
        <p:spPr>
          <a:xfrm>
            <a:off x="6699951" y="4843763"/>
            <a:ext cx="737396" cy="1739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ight Arrow 1"/>
          <p:cNvSpPr/>
          <p:nvPr/>
        </p:nvSpPr>
        <p:spPr>
          <a:xfrm>
            <a:off x="4225636" y="3034677"/>
            <a:ext cx="877455" cy="974558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42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67082" y="2634592"/>
            <a:ext cx="720000" cy="720000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007082" y="1688457"/>
            <a:ext cx="720000" cy="720000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130518" y="4361998"/>
            <a:ext cx="720000" cy="720000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935834" y="4361998"/>
            <a:ext cx="720000" cy="720000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447082" y="2634592"/>
            <a:ext cx="720000" cy="720000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7" idx="2"/>
            <a:endCxn id="6" idx="6"/>
          </p:cNvCxnSpPr>
          <p:nvPr/>
        </p:nvCxnSpPr>
        <p:spPr>
          <a:xfrm flipH="1">
            <a:off x="1850518" y="4721998"/>
            <a:ext cx="1085316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1"/>
            <a:endCxn id="5" idx="6"/>
          </p:cNvCxnSpPr>
          <p:nvPr/>
        </p:nvCxnSpPr>
        <p:spPr>
          <a:xfrm flipH="1" flipV="1">
            <a:off x="2727082" y="2048457"/>
            <a:ext cx="825442" cy="69157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2"/>
            <a:endCxn id="4" idx="7"/>
          </p:cNvCxnSpPr>
          <p:nvPr/>
        </p:nvCxnSpPr>
        <p:spPr>
          <a:xfrm flipH="1">
            <a:off x="1181640" y="2048457"/>
            <a:ext cx="825442" cy="69157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0"/>
            <a:endCxn id="4" idx="4"/>
          </p:cNvCxnSpPr>
          <p:nvPr/>
        </p:nvCxnSpPr>
        <p:spPr>
          <a:xfrm flipH="1" flipV="1">
            <a:off x="927082" y="3354592"/>
            <a:ext cx="563436" cy="100740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0"/>
            <a:endCxn id="8" idx="4"/>
          </p:cNvCxnSpPr>
          <p:nvPr/>
        </p:nvCxnSpPr>
        <p:spPr>
          <a:xfrm flipV="1">
            <a:off x="3295834" y="3354592"/>
            <a:ext cx="511248" cy="100740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5381610" y="2647832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821610" y="1701697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945046" y="4375238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750362" y="4375238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261610" y="2647832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821610" y="3199177"/>
            <a:ext cx="720000" cy="720000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IT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/>
          <p:cNvCxnSpPr>
            <a:stCxn id="36" idx="4"/>
            <a:endCxn id="40" idx="0"/>
          </p:cNvCxnSpPr>
          <p:nvPr/>
        </p:nvCxnSpPr>
        <p:spPr>
          <a:xfrm>
            <a:off x="7181610" y="2421697"/>
            <a:ext cx="0" cy="77748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9" idx="2"/>
            <a:endCxn id="40" idx="6"/>
          </p:cNvCxnSpPr>
          <p:nvPr/>
        </p:nvCxnSpPr>
        <p:spPr>
          <a:xfrm flipH="1">
            <a:off x="7541610" y="3007832"/>
            <a:ext cx="720000" cy="55134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0" idx="2"/>
            <a:endCxn id="35" idx="6"/>
          </p:cNvCxnSpPr>
          <p:nvPr/>
        </p:nvCxnSpPr>
        <p:spPr>
          <a:xfrm flipH="1" flipV="1">
            <a:off x="6101610" y="3007832"/>
            <a:ext cx="720000" cy="55134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7" idx="7"/>
            <a:endCxn id="40" idx="3"/>
          </p:cNvCxnSpPr>
          <p:nvPr/>
        </p:nvCxnSpPr>
        <p:spPr>
          <a:xfrm flipV="1">
            <a:off x="6559604" y="3813735"/>
            <a:ext cx="367448" cy="66694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8" idx="1"/>
            <a:endCxn id="40" idx="5"/>
          </p:cNvCxnSpPr>
          <p:nvPr/>
        </p:nvCxnSpPr>
        <p:spPr>
          <a:xfrm flipH="1" flipV="1">
            <a:off x="7436168" y="3813735"/>
            <a:ext cx="419636" cy="66694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2000790" y="588414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67082" y="1566692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3447082" y="1562537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935834" y="5350502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130518" y="5350502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>
            <a:stCxn id="46" idx="4"/>
            <a:endCxn id="5" idx="0"/>
          </p:cNvCxnSpPr>
          <p:nvPr/>
        </p:nvCxnSpPr>
        <p:spPr>
          <a:xfrm>
            <a:off x="2360790" y="1308414"/>
            <a:ext cx="6292" cy="380043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8" idx="4"/>
            <a:endCxn id="8" idx="0"/>
          </p:cNvCxnSpPr>
          <p:nvPr/>
        </p:nvCxnSpPr>
        <p:spPr>
          <a:xfrm>
            <a:off x="3807082" y="2282537"/>
            <a:ext cx="0" cy="35205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47" idx="4"/>
            <a:endCxn id="4" idx="0"/>
          </p:cNvCxnSpPr>
          <p:nvPr/>
        </p:nvCxnSpPr>
        <p:spPr>
          <a:xfrm>
            <a:off x="927082" y="2286692"/>
            <a:ext cx="0" cy="3479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6" idx="4"/>
            <a:endCxn id="50" idx="0"/>
          </p:cNvCxnSpPr>
          <p:nvPr/>
        </p:nvCxnSpPr>
        <p:spPr>
          <a:xfrm>
            <a:off x="1490518" y="5081998"/>
            <a:ext cx="0" cy="26850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7" idx="4"/>
            <a:endCxn id="49" idx="0"/>
          </p:cNvCxnSpPr>
          <p:nvPr/>
        </p:nvCxnSpPr>
        <p:spPr>
          <a:xfrm>
            <a:off x="3295834" y="5081998"/>
            <a:ext cx="0" cy="26850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317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29" y="254000"/>
            <a:ext cx="6350000" cy="635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3326" y="4174813"/>
            <a:ext cx="2980303" cy="1477328"/>
          </a:xfrm>
          <a:prstGeom prst="rect">
            <a:avLst/>
          </a:prstGeom>
          <a:solidFill>
            <a:srgbClr val="0A527F"/>
          </a:solidFill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Find the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Prioritise</a:t>
            </a:r>
            <a:r>
              <a:rPr lang="en-US" dirty="0" smtClean="0">
                <a:solidFill>
                  <a:schemeClr val="bg1"/>
                </a:solidFill>
              </a:rPr>
              <a:t>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Optimise</a:t>
            </a:r>
            <a:r>
              <a:rPr lang="en-US" dirty="0" smtClean="0">
                <a:solidFill>
                  <a:schemeClr val="bg1"/>
                </a:solidFill>
              </a:rPr>
              <a:t> constraint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Add capacity to constraint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chemeClr val="bg1"/>
                </a:solidFill>
              </a:rPr>
              <a:t>Goto</a:t>
            </a:r>
            <a:r>
              <a:rPr lang="en-US" dirty="0" smtClean="0">
                <a:solidFill>
                  <a:schemeClr val="bg1"/>
                </a:solidFill>
              </a:rPr>
              <a:t>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8592" y="149630"/>
            <a:ext cx="6608619" cy="645437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53326" y="3370486"/>
            <a:ext cx="2948644" cy="584776"/>
          </a:xfrm>
          <a:prstGeom prst="rect">
            <a:avLst/>
          </a:prstGeom>
          <a:solidFill>
            <a:srgbClr val="0A527F"/>
          </a:solidFill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0. Build Trust</a:t>
            </a:r>
            <a:r>
              <a:rPr lang="en-GB" sz="3200" dirty="0" smtClean="0">
                <a:solidFill>
                  <a:schemeClr val="bg1"/>
                </a:solidFill>
              </a:rPr>
              <a:t>     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8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-2598902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316" y="0"/>
            <a:ext cx="10287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96991" y="6488668"/>
            <a:ext cx="64470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https://</a:t>
            </a:r>
            <a:r>
              <a:rPr lang="en-US" dirty="0" err="1">
                <a:solidFill>
                  <a:srgbClr val="FFFFFF"/>
                </a:solidFill>
              </a:rPr>
              <a:t>pixabay.com</a:t>
            </a:r>
            <a:r>
              <a:rPr lang="en-US" dirty="0">
                <a:solidFill>
                  <a:srgbClr val="FFFFFF"/>
                </a:solidFill>
              </a:rPr>
              <a:t>/en/people-men-fire-flame-camping-2598902/</a:t>
            </a:r>
          </a:p>
        </p:txBody>
      </p:sp>
    </p:spTree>
    <p:extLst>
      <p:ext uri="{BB962C8B-B14F-4D97-AF65-F5344CB8AC3E}">
        <p14:creationId xmlns:p14="http://schemas.microsoft.com/office/powerpoint/2010/main" val="122654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-2598902_1920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0" t="14965" r="20687" b="25682"/>
          <a:stretch/>
        </p:blipFill>
        <p:spPr>
          <a:xfrm>
            <a:off x="-1" y="0"/>
            <a:ext cx="10463677" cy="6858000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4905788" y="1826480"/>
            <a:ext cx="2470294" cy="1565555"/>
          </a:xfrm>
          <a:prstGeom prst="leftArrow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Contains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  <a:r>
              <a:rPr lang="en-US" dirty="0" smtClean="0">
                <a:solidFill>
                  <a:schemeClr val="tx1"/>
                </a:solidFill>
              </a:rPr>
              <a:t>any 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tories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25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8-11-16 at 08.51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332664"/>
            <a:ext cx="8750300" cy="2870200"/>
          </a:xfrm>
          <a:prstGeom prst="rect">
            <a:avLst/>
          </a:prstGeom>
        </p:spPr>
      </p:pic>
      <p:pic>
        <p:nvPicPr>
          <p:cNvPr id="7" name="Picture 6" descr="Screen Shot 2018-11-16 at 08.52.0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3837776"/>
            <a:ext cx="8750300" cy="28702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 flipV="1">
            <a:off x="7428279" y="1356814"/>
            <a:ext cx="1287335" cy="452272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V="1">
            <a:off x="7428279" y="4849064"/>
            <a:ext cx="1287335" cy="452272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V="1">
            <a:off x="2570506" y="5823187"/>
            <a:ext cx="1287335" cy="867394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flipV="1">
            <a:off x="2570506" y="2335470"/>
            <a:ext cx="1287335" cy="867394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74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71813" y="396875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7" name="Rectangle 6"/>
          <p:cNvSpPr/>
          <p:nvPr/>
        </p:nvSpPr>
        <p:spPr>
          <a:xfrm>
            <a:off x="3071813" y="1446212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  <p:sp>
        <p:nvSpPr>
          <p:cNvPr id="11" name="Rectangle 10"/>
          <p:cNvSpPr/>
          <p:nvPr/>
        </p:nvSpPr>
        <p:spPr>
          <a:xfrm>
            <a:off x="3071813" y="2495549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3071813" y="3551236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13" name="Rectangle 12"/>
          <p:cNvSpPr/>
          <p:nvPr/>
        </p:nvSpPr>
        <p:spPr>
          <a:xfrm>
            <a:off x="3071813" y="4616448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14" name="Rectangle 13"/>
          <p:cNvSpPr/>
          <p:nvPr/>
        </p:nvSpPr>
        <p:spPr>
          <a:xfrm>
            <a:off x="3071813" y="5680074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9650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71812" y="1063625"/>
            <a:ext cx="2873376" cy="47545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071813" y="1063625"/>
            <a:ext cx="2873376" cy="9128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/>
          <p:cNvSpPr/>
          <p:nvPr/>
        </p:nvSpPr>
        <p:spPr>
          <a:xfrm rot="5400000">
            <a:off x="3079750" y="2016125"/>
            <a:ext cx="2857500" cy="287337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87688" y="4905375"/>
            <a:ext cx="0" cy="91281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22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/>
              <a:t>30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562420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849" y="396875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7" name="Rectangle 6"/>
          <p:cNvSpPr/>
          <p:nvPr/>
        </p:nvSpPr>
        <p:spPr>
          <a:xfrm>
            <a:off x="305849" y="1446212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  <p:sp>
        <p:nvSpPr>
          <p:cNvPr id="11" name="Rectangle 10"/>
          <p:cNvSpPr/>
          <p:nvPr/>
        </p:nvSpPr>
        <p:spPr>
          <a:xfrm>
            <a:off x="305849" y="2495549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305849" y="3551236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13" name="Rectangle 12"/>
          <p:cNvSpPr/>
          <p:nvPr/>
        </p:nvSpPr>
        <p:spPr>
          <a:xfrm>
            <a:off x="305849" y="4616448"/>
            <a:ext cx="2873376" cy="9128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4000"/>
          </a:p>
        </p:txBody>
      </p:sp>
      <p:sp>
        <p:nvSpPr>
          <p:cNvPr id="14" name="Rectangle 13"/>
          <p:cNvSpPr/>
          <p:nvPr/>
        </p:nvSpPr>
        <p:spPr>
          <a:xfrm>
            <a:off x="305849" y="5680074"/>
            <a:ext cx="2873376" cy="912812"/>
          </a:xfrm>
          <a:prstGeom prst="rect">
            <a:avLst/>
          </a:prstGeom>
          <a:solidFill>
            <a:srgbClr val="E10A1B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3417670" y="396875"/>
            <a:ext cx="43149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HOW PRIORITISE?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3179225" y="5761889"/>
            <a:ext cx="53713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Please discuss in Pairs (or threes) for  two </a:t>
            </a:r>
          </a:p>
          <a:p>
            <a:r>
              <a:rPr lang="en-US" sz="2400" dirty="0"/>
              <a:t>m</a:t>
            </a:r>
            <a:r>
              <a:rPr lang="en-US" sz="2400" dirty="0" smtClean="0"/>
              <a:t>inutes (preferably with a stranger).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78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75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0293" y="-1135830"/>
            <a:ext cx="6543413" cy="9144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83414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569882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5680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55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75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72503" y="-1142527"/>
            <a:ext cx="6398996" cy="9143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83414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569882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5680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41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75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708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83414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569882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5680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83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G_75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66365" y="-1136848"/>
            <a:ext cx="6411270" cy="9144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83414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569882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5680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09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G_75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6546" y="-1141566"/>
            <a:ext cx="6530907" cy="9143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83414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569882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5680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37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75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7357" y="-1160334"/>
            <a:ext cx="6503831" cy="916945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83414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569882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5680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2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75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7357" y="-1160334"/>
            <a:ext cx="6503831" cy="916945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83414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569882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5680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83430" y="2017826"/>
            <a:ext cx="3444494" cy="361817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83430" y="3523124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TECH DEBT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4058" y="4301746"/>
            <a:ext cx="146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INNOVATION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4703" y="2053628"/>
            <a:ext cx="1281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CUSTOMER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NEEDS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2013" y="2255069"/>
            <a:ext cx="930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COST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SAVING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91063" y="4294017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REGULATORY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28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75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7357" y="-1160334"/>
            <a:ext cx="6503831" cy="916945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83414" y="0"/>
            <a:ext cx="360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569882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5680"/>
            <a:ext cx="9143999" cy="29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83430" y="2017826"/>
            <a:ext cx="3444494" cy="361817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783430" y="2053629"/>
            <a:ext cx="1636861" cy="34606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83430" y="3523124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TECH DEBT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4058" y="4301746"/>
            <a:ext cx="146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INNOVATION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4703" y="2053628"/>
            <a:ext cx="1281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CUSTOMER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NEEDS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91062" y="2053629"/>
            <a:ext cx="1636861" cy="34606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571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72013" y="2255069"/>
            <a:ext cx="930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COST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SAVING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91063" y="4294017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REGULATORY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97741" y="3569290"/>
            <a:ext cx="1531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Cost of Delay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Is appropriate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0587" y="3398524"/>
            <a:ext cx="14721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Extreme care </a:t>
            </a:r>
          </a:p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dirty="0" smtClean="0">
                <a:solidFill>
                  <a:srgbClr val="FF0000"/>
                </a:solidFill>
              </a:rPr>
              <a:t>hen using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Cost of Delay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832752" y="3783931"/>
            <a:ext cx="811506" cy="108526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4" idx="1"/>
          </p:cNvCxnSpPr>
          <p:nvPr/>
        </p:nvCxnSpPr>
        <p:spPr>
          <a:xfrm flipH="1" flipV="1">
            <a:off x="6384491" y="3783931"/>
            <a:ext cx="713250" cy="108525"/>
          </a:xfrm>
          <a:prstGeom prst="straightConnector1">
            <a:avLst/>
          </a:prstGeom>
          <a:ln w="38100" cmpd="sng">
            <a:solidFill>
              <a:srgbClr val="0000FF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891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stCxn id="41" idx="2"/>
          </p:cNvCxnSpPr>
          <p:nvPr/>
        </p:nvCxnSpPr>
        <p:spPr>
          <a:xfrm>
            <a:off x="3775100" y="1594223"/>
            <a:ext cx="2082127" cy="140406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1" idx="2"/>
            <a:endCxn id="31" idx="0"/>
          </p:cNvCxnSpPr>
          <p:nvPr/>
        </p:nvCxnSpPr>
        <p:spPr>
          <a:xfrm flipH="1">
            <a:off x="1443924" y="1594223"/>
            <a:ext cx="2331176" cy="121227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38" idx="2"/>
            <a:endCxn id="32" idx="0"/>
          </p:cNvCxnSpPr>
          <p:nvPr/>
        </p:nvCxnSpPr>
        <p:spPr>
          <a:xfrm flipH="1">
            <a:off x="4057689" y="3644619"/>
            <a:ext cx="1763425" cy="97569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38" idx="2"/>
            <a:endCxn id="29" idx="0"/>
          </p:cNvCxnSpPr>
          <p:nvPr/>
        </p:nvCxnSpPr>
        <p:spPr>
          <a:xfrm>
            <a:off x="5821114" y="3644619"/>
            <a:ext cx="1275380" cy="95829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29" idx="2"/>
          </p:cNvCxnSpPr>
          <p:nvPr/>
        </p:nvCxnSpPr>
        <p:spPr>
          <a:xfrm>
            <a:off x="7096494" y="5394854"/>
            <a:ext cx="26262" cy="59877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olded Corner 28"/>
          <p:cNvSpPr/>
          <p:nvPr/>
        </p:nvSpPr>
        <p:spPr>
          <a:xfrm>
            <a:off x="5817613" y="4602914"/>
            <a:ext cx="2557762" cy="7919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Conversion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0" name="Folded Corner 29"/>
          <p:cNvSpPr/>
          <p:nvPr/>
        </p:nvSpPr>
        <p:spPr>
          <a:xfrm>
            <a:off x="5857227" y="5993627"/>
            <a:ext cx="2557762" cy="791940"/>
          </a:xfrm>
          <a:prstGeom prst="foldedCorner">
            <a:avLst>
              <a:gd name="adj" fmla="val 29629"/>
            </a:avLst>
          </a:prstGeom>
          <a:solidFill>
            <a:srgbClr val="FFBFD0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Ease of Use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1" name="Folded Corner 30"/>
          <p:cNvSpPr/>
          <p:nvPr/>
        </p:nvSpPr>
        <p:spPr>
          <a:xfrm>
            <a:off x="165043" y="2806498"/>
            <a:ext cx="2557762" cy="7919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Churn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2" name="Folded Corner 31"/>
          <p:cNvSpPr/>
          <p:nvPr/>
        </p:nvSpPr>
        <p:spPr>
          <a:xfrm>
            <a:off x="2778808" y="4620313"/>
            <a:ext cx="2557762" cy="12172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People into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Funnel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8" name="Folded Corner 37"/>
          <p:cNvSpPr/>
          <p:nvPr/>
        </p:nvSpPr>
        <p:spPr>
          <a:xfrm>
            <a:off x="4251177" y="2852679"/>
            <a:ext cx="3139873" cy="7919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New Customers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1" name="Folded Corner 40"/>
          <p:cNvSpPr/>
          <p:nvPr/>
        </p:nvSpPr>
        <p:spPr>
          <a:xfrm>
            <a:off x="2496219" y="802283"/>
            <a:ext cx="2557762" cy="791940"/>
          </a:xfrm>
          <a:prstGeom prst="foldedCorner">
            <a:avLst>
              <a:gd name="adj" fmla="val 29629"/>
            </a:avLst>
          </a:prstGeom>
          <a:solidFill>
            <a:srgbClr val="FFFF66"/>
          </a:solidFill>
          <a:ln w="63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Customers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81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ileForPractitione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5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" y="0"/>
            <a:ext cx="9144001" cy="21048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" y="4883855"/>
            <a:ext cx="9144001" cy="21048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97509" y="2104802"/>
            <a:ext cx="2846491" cy="277905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1" y="2104802"/>
            <a:ext cx="3131359" cy="277905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435501" y="1704714"/>
            <a:ext cx="4610054" cy="1426395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27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tartup-593341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317" y="-1690"/>
            <a:ext cx="10289535" cy="685969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456401"/>
            <a:ext cx="5820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pixabay.com</a:t>
            </a:r>
            <a:r>
              <a:rPr lang="en-US" dirty="0">
                <a:solidFill>
                  <a:schemeClr val="bg1"/>
                </a:solidFill>
              </a:rPr>
              <a:t>/en/startup-start-up-people-593341/</a:t>
            </a:r>
          </a:p>
        </p:txBody>
      </p:sp>
    </p:spTree>
    <p:extLst>
      <p:ext uri="{BB962C8B-B14F-4D97-AF65-F5344CB8AC3E}">
        <p14:creationId xmlns:p14="http://schemas.microsoft.com/office/powerpoint/2010/main" val="80575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/>
          <p:cNvCxnSpPr/>
          <p:nvPr/>
        </p:nvCxnSpPr>
        <p:spPr>
          <a:xfrm>
            <a:off x="586178" y="1177407"/>
            <a:ext cx="0" cy="530208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86178" y="6452663"/>
            <a:ext cx="6976296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>
            <a:off x="661330" y="2907487"/>
            <a:ext cx="6546038" cy="2611473"/>
          </a:xfrm>
          <a:custGeom>
            <a:avLst/>
            <a:gdLst>
              <a:gd name="connsiteX0" fmla="*/ 0 w 3468219"/>
              <a:gd name="connsiteY0" fmla="*/ 1074488 h 1074488"/>
              <a:gd name="connsiteX1" fmla="*/ 81413 w 3468219"/>
              <a:gd name="connsiteY1" fmla="*/ 1025648 h 1074488"/>
              <a:gd name="connsiteX2" fmla="*/ 146544 w 3468219"/>
              <a:gd name="connsiteY2" fmla="*/ 993088 h 1074488"/>
              <a:gd name="connsiteX3" fmla="*/ 211675 w 3468219"/>
              <a:gd name="connsiteY3" fmla="*/ 911687 h 1074488"/>
              <a:gd name="connsiteX4" fmla="*/ 260523 w 3468219"/>
              <a:gd name="connsiteY4" fmla="*/ 895407 h 1074488"/>
              <a:gd name="connsiteX5" fmla="*/ 358220 w 3468219"/>
              <a:gd name="connsiteY5" fmla="*/ 911687 h 1074488"/>
              <a:gd name="connsiteX6" fmla="*/ 439633 w 3468219"/>
              <a:gd name="connsiteY6" fmla="*/ 993088 h 1074488"/>
              <a:gd name="connsiteX7" fmla="*/ 472199 w 3468219"/>
              <a:gd name="connsiteY7" fmla="*/ 1025648 h 1074488"/>
              <a:gd name="connsiteX8" fmla="*/ 569895 w 3468219"/>
              <a:gd name="connsiteY8" fmla="*/ 1058208 h 1074488"/>
              <a:gd name="connsiteX9" fmla="*/ 618743 w 3468219"/>
              <a:gd name="connsiteY9" fmla="*/ 1041928 h 1074488"/>
              <a:gd name="connsiteX10" fmla="*/ 651309 w 3468219"/>
              <a:gd name="connsiteY10" fmla="*/ 1009368 h 1074488"/>
              <a:gd name="connsiteX11" fmla="*/ 700157 w 3468219"/>
              <a:gd name="connsiteY11" fmla="*/ 976808 h 1074488"/>
              <a:gd name="connsiteX12" fmla="*/ 732722 w 3468219"/>
              <a:gd name="connsiteY12" fmla="*/ 944247 h 1074488"/>
              <a:gd name="connsiteX13" fmla="*/ 781570 w 3468219"/>
              <a:gd name="connsiteY13" fmla="*/ 927967 h 1074488"/>
              <a:gd name="connsiteX14" fmla="*/ 879267 w 3468219"/>
              <a:gd name="connsiteY14" fmla="*/ 960527 h 1074488"/>
              <a:gd name="connsiteX15" fmla="*/ 960680 w 3468219"/>
              <a:gd name="connsiteY15" fmla="*/ 1009368 h 1074488"/>
              <a:gd name="connsiteX16" fmla="*/ 1107225 w 3468219"/>
              <a:gd name="connsiteY16" fmla="*/ 976808 h 1074488"/>
              <a:gd name="connsiteX17" fmla="*/ 1302617 w 3468219"/>
              <a:gd name="connsiteY17" fmla="*/ 944247 h 1074488"/>
              <a:gd name="connsiteX18" fmla="*/ 1579424 w 3468219"/>
              <a:gd name="connsiteY18" fmla="*/ 895407 h 1074488"/>
              <a:gd name="connsiteX19" fmla="*/ 1644554 w 3468219"/>
              <a:gd name="connsiteY19" fmla="*/ 748886 h 1074488"/>
              <a:gd name="connsiteX20" fmla="*/ 1709685 w 3468219"/>
              <a:gd name="connsiteY20" fmla="*/ 553524 h 1074488"/>
              <a:gd name="connsiteX21" fmla="*/ 1742251 w 3468219"/>
              <a:gd name="connsiteY21" fmla="*/ 455844 h 1074488"/>
              <a:gd name="connsiteX22" fmla="*/ 1758533 w 3468219"/>
              <a:gd name="connsiteY22" fmla="*/ 407003 h 1074488"/>
              <a:gd name="connsiteX23" fmla="*/ 1807382 w 3468219"/>
              <a:gd name="connsiteY23" fmla="*/ 195362 h 1074488"/>
              <a:gd name="connsiteX24" fmla="*/ 1823664 w 3468219"/>
              <a:gd name="connsiteY24" fmla="*/ 146521 h 1074488"/>
              <a:gd name="connsiteX25" fmla="*/ 1888795 w 3468219"/>
              <a:gd name="connsiteY25" fmla="*/ 65121 h 1074488"/>
              <a:gd name="connsiteX26" fmla="*/ 1953926 w 3468219"/>
              <a:gd name="connsiteY26" fmla="*/ 0 h 1074488"/>
              <a:gd name="connsiteX27" fmla="*/ 2051622 w 3468219"/>
              <a:gd name="connsiteY27" fmla="*/ 16281 h 1074488"/>
              <a:gd name="connsiteX28" fmla="*/ 2084188 w 3468219"/>
              <a:gd name="connsiteY28" fmla="*/ 48841 h 1074488"/>
              <a:gd name="connsiteX29" fmla="*/ 2133036 w 3468219"/>
              <a:gd name="connsiteY29" fmla="*/ 65121 h 1074488"/>
              <a:gd name="connsiteX30" fmla="*/ 2181884 w 3468219"/>
              <a:gd name="connsiteY30" fmla="*/ 97681 h 1074488"/>
              <a:gd name="connsiteX31" fmla="*/ 2540104 w 3468219"/>
              <a:gd name="connsiteY31" fmla="*/ 81401 h 1074488"/>
              <a:gd name="connsiteX32" fmla="*/ 2588952 w 3468219"/>
              <a:gd name="connsiteY32" fmla="*/ 65121 h 1074488"/>
              <a:gd name="connsiteX33" fmla="*/ 2654083 w 3468219"/>
              <a:gd name="connsiteY33" fmla="*/ 48841 h 1074488"/>
              <a:gd name="connsiteX34" fmla="*/ 2865758 w 3468219"/>
              <a:gd name="connsiteY34" fmla="*/ 81401 h 1074488"/>
              <a:gd name="connsiteX35" fmla="*/ 2898324 w 3468219"/>
              <a:gd name="connsiteY35" fmla="*/ 113961 h 1074488"/>
              <a:gd name="connsiteX36" fmla="*/ 2947172 w 3468219"/>
              <a:gd name="connsiteY36" fmla="*/ 146521 h 1074488"/>
              <a:gd name="connsiteX37" fmla="*/ 3158847 w 3468219"/>
              <a:gd name="connsiteY37" fmla="*/ 130241 h 1074488"/>
              <a:gd name="connsiteX38" fmla="*/ 3207696 w 3468219"/>
              <a:gd name="connsiteY38" fmla="*/ 113961 h 1074488"/>
              <a:gd name="connsiteX39" fmla="*/ 3272826 w 3468219"/>
              <a:gd name="connsiteY39" fmla="*/ 97681 h 1074488"/>
              <a:gd name="connsiteX40" fmla="*/ 3403088 w 3468219"/>
              <a:gd name="connsiteY40" fmla="*/ 113961 h 1074488"/>
              <a:gd name="connsiteX41" fmla="*/ 3435654 w 3468219"/>
              <a:gd name="connsiteY41" fmla="*/ 146521 h 1074488"/>
              <a:gd name="connsiteX42" fmla="*/ 3468219 w 3468219"/>
              <a:gd name="connsiteY42" fmla="*/ 162802 h 107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468219" h="1074488">
                <a:moveTo>
                  <a:pt x="0" y="1074488"/>
                </a:moveTo>
                <a:cubicBezTo>
                  <a:pt x="27138" y="1058208"/>
                  <a:pt x="53748" y="1041015"/>
                  <a:pt x="81413" y="1025648"/>
                </a:cubicBezTo>
                <a:cubicBezTo>
                  <a:pt x="102631" y="1013862"/>
                  <a:pt x="126347" y="1006550"/>
                  <a:pt x="146544" y="993088"/>
                </a:cubicBezTo>
                <a:cubicBezTo>
                  <a:pt x="246139" y="926702"/>
                  <a:pt x="102791" y="998780"/>
                  <a:pt x="211675" y="911687"/>
                </a:cubicBezTo>
                <a:cubicBezTo>
                  <a:pt x="225078" y="900966"/>
                  <a:pt x="244240" y="900834"/>
                  <a:pt x="260523" y="895407"/>
                </a:cubicBezTo>
                <a:cubicBezTo>
                  <a:pt x="293089" y="900834"/>
                  <a:pt x="329235" y="895880"/>
                  <a:pt x="358220" y="911687"/>
                </a:cubicBezTo>
                <a:cubicBezTo>
                  <a:pt x="391911" y="930061"/>
                  <a:pt x="412495" y="965954"/>
                  <a:pt x="439633" y="993088"/>
                </a:cubicBezTo>
                <a:cubicBezTo>
                  <a:pt x="450488" y="1003941"/>
                  <a:pt x="457636" y="1020795"/>
                  <a:pt x="472199" y="1025648"/>
                </a:cubicBezTo>
                <a:lnTo>
                  <a:pt x="569895" y="1058208"/>
                </a:lnTo>
                <a:cubicBezTo>
                  <a:pt x="586178" y="1052781"/>
                  <a:pt x="604025" y="1050757"/>
                  <a:pt x="618743" y="1041928"/>
                </a:cubicBezTo>
                <a:cubicBezTo>
                  <a:pt x="631906" y="1034031"/>
                  <a:pt x="639322" y="1018956"/>
                  <a:pt x="651309" y="1009368"/>
                </a:cubicBezTo>
                <a:cubicBezTo>
                  <a:pt x="666590" y="997145"/>
                  <a:pt x="684876" y="989031"/>
                  <a:pt x="700157" y="976808"/>
                </a:cubicBezTo>
                <a:cubicBezTo>
                  <a:pt x="712144" y="967220"/>
                  <a:pt x="719559" y="952144"/>
                  <a:pt x="732722" y="944247"/>
                </a:cubicBezTo>
                <a:cubicBezTo>
                  <a:pt x="747440" y="935418"/>
                  <a:pt x="765287" y="933394"/>
                  <a:pt x="781570" y="927967"/>
                </a:cubicBezTo>
                <a:cubicBezTo>
                  <a:pt x="814136" y="938820"/>
                  <a:pt x="854993" y="936256"/>
                  <a:pt x="879267" y="960527"/>
                </a:cubicBezTo>
                <a:cubicBezTo>
                  <a:pt x="923969" y="1005223"/>
                  <a:pt x="897269" y="988235"/>
                  <a:pt x="960680" y="1009368"/>
                </a:cubicBezTo>
                <a:cubicBezTo>
                  <a:pt x="1229484" y="964575"/>
                  <a:pt x="946905" y="1016883"/>
                  <a:pt x="1107225" y="976808"/>
                </a:cubicBezTo>
                <a:cubicBezTo>
                  <a:pt x="1170726" y="960935"/>
                  <a:pt x="1238269" y="953438"/>
                  <a:pt x="1302617" y="944247"/>
                </a:cubicBezTo>
                <a:cubicBezTo>
                  <a:pt x="1457188" y="892732"/>
                  <a:pt x="1366128" y="914794"/>
                  <a:pt x="1579424" y="895407"/>
                </a:cubicBezTo>
                <a:cubicBezTo>
                  <a:pt x="1631030" y="818010"/>
                  <a:pt x="1605799" y="865131"/>
                  <a:pt x="1644554" y="748886"/>
                </a:cubicBezTo>
                <a:lnTo>
                  <a:pt x="1709685" y="553524"/>
                </a:lnTo>
                <a:lnTo>
                  <a:pt x="1742251" y="455844"/>
                </a:lnTo>
                <a:lnTo>
                  <a:pt x="1758533" y="407003"/>
                </a:lnTo>
                <a:cubicBezTo>
                  <a:pt x="1779672" y="259060"/>
                  <a:pt x="1762679" y="329451"/>
                  <a:pt x="1807382" y="195362"/>
                </a:cubicBezTo>
                <a:cubicBezTo>
                  <a:pt x="1812810" y="179082"/>
                  <a:pt x="1811528" y="158655"/>
                  <a:pt x="1823664" y="146521"/>
                </a:cubicBezTo>
                <a:cubicBezTo>
                  <a:pt x="1934512" y="35693"/>
                  <a:pt x="1765567" y="208865"/>
                  <a:pt x="1888795" y="65121"/>
                </a:cubicBezTo>
                <a:cubicBezTo>
                  <a:pt x="1908777" y="41813"/>
                  <a:pt x="1953926" y="0"/>
                  <a:pt x="1953926" y="0"/>
                </a:cubicBezTo>
                <a:cubicBezTo>
                  <a:pt x="1986491" y="5427"/>
                  <a:pt x="2020709" y="4690"/>
                  <a:pt x="2051622" y="16281"/>
                </a:cubicBezTo>
                <a:cubicBezTo>
                  <a:pt x="2065995" y="21670"/>
                  <a:pt x="2071025" y="40944"/>
                  <a:pt x="2084188" y="48841"/>
                </a:cubicBezTo>
                <a:cubicBezTo>
                  <a:pt x="2098906" y="57670"/>
                  <a:pt x="2117684" y="57446"/>
                  <a:pt x="2133036" y="65121"/>
                </a:cubicBezTo>
                <a:cubicBezTo>
                  <a:pt x="2150539" y="73871"/>
                  <a:pt x="2165601" y="86828"/>
                  <a:pt x="2181884" y="97681"/>
                </a:cubicBezTo>
                <a:cubicBezTo>
                  <a:pt x="2301291" y="92254"/>
                  <a:pt x="2420955" y="90931"/>
                  <a:pt x="2540104" y="81401"/>
                </a:cubicBezTo>
                <a:cubicBezTo>
                  <a:pt x="2557213" y="80033"/>
                  <a:pt x="2572449" y="69835"/>
                  <a:pt x="2588952" y="65121"/>
                </a:cubicBezTo>
                <a:cubicBezTo>
                  <a:pt x="2610470" y="58974"/>
                  <a:pt x="2632373" y="54268"/>
                  <a:pt x="2654083" y="48841"/>
                </a:cubicBezTo>
                <a:cubicBezTo>
                  <a:pt x="2663481" y="49781"/>
                  <a:pt x="2818813" y="53239"/>
                  <a:pt x="2865758" y="81401"/>
                </a:cubicBezTo>
                <a:cubicBezTo>
                  <a:pt x="2878921" y="89298"/>
                  <a:pt x="2886337" y="104373"/>
                  <a:pt x="2898324" y="113961"/>
                </a:cubicBezTo>
                <a:cubicBezTo>
                  <a:pt x="2913605" y="126184"/>
                  <a:pt x="2930889" y="135668"/>
                  <a:pt x="2947172" y="146521"/>
                </a:cubicBezTo>
                <a:cubicBezTo>
                  <a:pt x="3017730" y="141094"/>
                  <a:pt x="3088627" y="139017"/>
                  <a:pt x="3158847" y="130241"/>
                </a:cubicBezTo>
                <a:cubicBezTo>
                  <a:pt x="3175878" y="128112"/>
                  <a:pt x="3191193" y="118675"/>
                  <a:pt x="3207696" y="113961"/>
                </a:cubicBezTo>
                <a:cubicBezTo>
                  <a:pt x="3229213" y="107814"/>
                  <a:pt x="3251116" y="103108"/>
                  <a:pt x="3272826" y="97681"/>
                </a:cubicBezTo>
                <a:cubicBezTo>
                  <a:pt x="3316247" y="103108"/>
                  <a:pt x="3361174" y="101389"/>
                  <a:pt x="3403088" y="113961"/>
                </a:cubicBezTo>
                <a:cubicBezTo>
                  <a:pt x="3417791" y="118371"/>
                  <a:pt x="3423373" y="137312"/>
                  <a:pt x="3435654" y="146521"/>
                </a:cubicBezTo>
                <a:cubicBezTo>
                  <a:pt x="3445363" y="153802"/>
                  <a:pt x="3457364" y="157375"/>
                  <a:pt x="3468219" y="16280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 rot="5400000">
            <a:off x="3162308" y="5664408"/>
            <a:ext cx="1062870" cy="4756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 rot="5400000">
            <a:off x="4167567" y="5196301"/>
            <a:ext cx="1999084" cy="4756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3188210" y="5370790"/>
            <a:ext cx="102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1M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4624417" y="5132470"/>
            <a:ext cx="102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 rot="5400000">
            <a:off x="5701751" y="5185904"/>
            <a:ext cx="1999078" cy="4756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175991" y="5122070"/>
            <a:ext cx="102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92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19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0537" y="3908416"/>
            <a:ext cx="144016" cy="6762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362174" y="3908416"/>
            <a:ext cx="144016" cy="6762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957323" y="3908416"/>
            <a:ext cx="144016" cy="67628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2723077" y="3908416"/>
            <a:ext cx="144016" cy="67628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981692" y="3908416"/>
            <a:ext cx="144016" cy="676289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02524" y="4549887"/>
            <a:ext cx="7827769" cy="189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>
            <a:off x="3829154" y="4758421"/>
            <a:ext cx="1573365" cy="1421839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9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0537" y="3908416"/>
            <a:ext cx="144016" cy="6762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362174" y="3908416"/>
            <a:ext cx="144016" cy="6762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957323" y="3908416"/>
            <a:ext cx="144016" cy="67628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2723077" y="3908416"/>
            <a:ext cx="144016" cy="67628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981692" y="3908416"/>
            <a:ext cx="144016" cy="676289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02524" y="4549887"/>
            <a:ext cx="7827769" cy="189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3829154" y="4758421"/>
            <a:ext cx="1573365" cy="1421839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6539892" y="1127801"/>
            <a:ext cx="144016" cy="6762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6539892" y="1810284"/>
            <a:ext cx="144016" cy="6762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6539892" y="2486573"/>
            <a:ext cx="144016" cy="67628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43" name="Rounded Rectangle 42"/>
          <p:cNvSpPr/>
          <p:nvPr/>
        </p:nvSpPr>
        <p:spPr>
          <a:xfrm>
            <a:off x="6539892" y="3162862"/>
            <a:ext cx="144016" cy="67628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6539892" y="3839151"/>
            <a:ext cx="144016" cy="676289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112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0537" y="3908416"/>
            <a:ext cx="144016" cy="6762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362174" y="3908416"/>
            <a:ext cx="144016" cy="6762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957323" y="3908416"/>
            <a:ext cx="144016" cy="67628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2723077" y="3908416"/>
            <a:ext cx="144016" cy="67628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981692" y="3908416"/>
            <a:ext cx="144016" cy="676289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02524" y="4549887"/>
            <a:ext cx="7827769" cy="189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3829154" y="4758421"/>
            <a:ext cx="1573365" cy="1421839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6539892" y="1127801"/>
            <a:ext cx="144016" cy="6762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6539892" y="1810284"/>
            <a:ext cx="144016" cy="6762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6539892" y="2486573"/>
            <a:ext cx="144016" cy="67628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43" name="Rounded Rectangle 42"/>
          <p:cNvSpPr/>
          <p:nvPr/>
        </p:nvSpPr>
        <p:spPr>
          <a:xfrm>
            <a:off x="6539892" y="3162862"/>
            <a:ext cx="144016" cy="67628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6539892" y="3839151"/>
            <a:ext cx="144016" cy="676289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Left-Right Arrow 44"/>
          <p:cNvSpPr/>
          <p:nvPr/>
        </p:nvSpPr>
        <p:spPr>
          <a:xfrm>
            <a:off x="4616409" y="3162862"/>
            <a:ext cx="1923482" cy="745554"/>
          </a:xfrm>
          <a:prstGeom prst="left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3" idx="0"/>
          </p:cNvCxnSpPr>
          <p:nvPr/>
        </p:nvCxnSpPr>
        <p:spPr>
          <a:xfrm flipH="1" flipV="1">
            <a:off x="4606358" y="2486573"/>
            <a:ext cx="10051" cy="2063314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457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4</a:t>
            </a:r>
            <a:r>
              <a:rPr lang="en-US" sz="9600" dirty="0" smtClean="0"/>
              <a:t>0 </a:t>
            </a:r>
            <a:r>
              <a:rPr lang="en-US" sz="9600" dirty="0" err="1" smtClean="0"/>
              <a:t>mins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668799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ileForPractitione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5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" y="0"/>
            <a:ext cx="9144001" cy="21048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" y="4883855"/>
            <a:ext cx="9144001" cy="21048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97509" y="2104802"/>
            <a:ext cx="2846491" cy="277905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1" y="2104802"/>
            <a:ext cx="3131359" cy="277905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523074" y="2348332"/>
            <a:ext cx="1374318" cy="2939764"/>
          </a:xfrm>
          <a:prstGeom prst="ellipse">
            <a:avLst/>
          </a:prstGeom>
          <a:noFill/>
          <a:ln w="76200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69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/>
          <p:cNvCxnSpPr/>
          <p:nvPr/>
        </p:nvCxnSpPr>
        <p:spPr>
          <a:xfrm>
            <a:off x="586178" y="1177407"/>
            <a:ext cx="0" cy="530208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86178" y="6452663"/>
            <a:ext cx="6976296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>
            <a:off x="661330" y="2907487"/>
            <a:ext cx="6546038" cy="2611473"/>
          </a:xfrm>
          <a:custGeom>
            <a:avLst/>
            <a:gdLst>
              <a:gd name="connsiteX0" fmla="*/ 0 w 3468219"/>
              <a:gd name="connsiteY0" fmla="*/ 1074488 h 1074488"/>
              <a:gd name="connsiteX1" fmla="*/ 81413 w 3468219"/>
              <a:gd name="connsiteY1" fmla="*/ 1025648 h 1074488"/>
              <a:gd name="connsiteX2" fmla="*/ 146544 w 3468219"/>
              <a:gd name="connsiteY2" fmla="*/ 993088 h 1074488"/>
              <a:gd name="connsiteX3" fmla="*/ 211675 w 3468219"/>
              <a:gd name="connsiteY3" fmla="*/ 911687 h 1074488"/>
              <a:gd name="connsiteX4" fmla="*/ 260523 w 3468219"/>
              <a:gd name="connsiteY4" fmla="*/ 895407 h 1074488"/>
              <a:gd name="connsiteX5" fmla="*/ 358220 w 3468219"/>
              <a:gd name="connsiteY5" fmla="*/ 911687 h 1074488"/>
              <a:gd name="connsiteX6" fmla="*/ 439633 w 3468219"/>
              <a:gd name="connsiteY6" fmla="*/ 993088 h 1074488"/>
              <a:gd name="connsiteX7" fmla="*/ 472199 w 3468219"/>
              <a:gd name="connsiteY7" fmla="*/ 1025648 h 1074488"/>
              <a:gd name="connsiteX8" fmla="*/ 569895 w 3468219"/>
              <a:gd name="connsiteY8" fmla="*/ 1058208 h 1074488"/>
              <a:gd name="connsiteX9" fmla="*/ 618743 w 3468219"/>
              <a:gd name="connsiteY9" fmla="*/ 1041928 h 1074488"/>
              <a:gd name="connsiteX10" fmla="*/ 651309 w 3468219"/>
              <a:gd name="connsiteY10" fmla="*/ 1009368 h 1074488"/>
              <a:gd name="connsiteX11" fmla="*/ 700157 w 3468219"/>
              <a:gd name="connsiteY11" fmla="*/ 976808 h 1074488"/>
              <a:gd name="connsiteX12" fmla="*/ 732722 w 3468219"/>
              <a:gd name="connsiteY12" fmla="*/ 944247 h 1074488"/>
              <a:gd name="connsiteX13" fmla="*/ 781570 w 3468219"/>
              <a:gd name="connsiteY13" fmla="*/ 927967 h 1074488"/>
              <a:gd name="connsiteX14" fmla="*/ 879267 w 3468219"/>
              <a:gd name="connsiteY14" fmla="*/ 960527 h 1074488"/>
              <a:gd name="connsiteX15" fmla="*/ 960680 w 3468219"/>
              <a:gd name="connsiteY15" fmla="*/ 1009368 h 1074488"/>
              <a:gd name="connsiteX16" fmla="*/ 1107225 w 3468219"/>
              <a:gd name="connsiteY16" fmla="*/ 976808 h 1074488"/>
              <a:gd name="connsiteX17" fmla="*/ 1302617 w 3468219"/>
              <a:gd name="connsiteY17" fmla="*/ 944247 h 1074488"/>
              <a:gd name="connsiteX18" fmla="*/ 1579424 w 3468219"/>
              <a:gd name="connsiteY18" fmla="*/ 895407 h 1074488"/>
              <a:gd name="connsiteX19" fmla="*/ 1644554 w 3468219"/>
              <a:gd name="connsiteY19" fmla="*/ 748886 h 1074488"/>
              <a:gd name="connsiteX20" fmla="*/ 1709685 w 3468219"/>
              <a:gd name="connsiteY20" fmla="*/ 553524 h 1074488"/>
              <a:gd name="connsiteX21" fmla="*/ 1742251 w 3468219"/>
              <a:gd name="connsiteY21" fmla="*/ 455844 h 1074488"/>
              <a:gd name="connsiteX22" fmla="*/ 1758533 w 3468219"/>
              <a:gd name="connsiteY22" fmla="*/ 407003 h 1074488"/>
              <a:gd name="connsiteX23" fmla="*/ 1807382 w 3468219"/>
              <a:gd name="connsiteY23" fmla="*/ 195362 h 1074488"/>
              <a:gd name="connsiteX24" fmla="*/ 1823664 w 3468219"/>
              <a:gd name="connsiteY24" fmla="*/ 146521 h 1074488"/>
              <a:gd name="connsiteX25" fmla="*/ 1888795 w 3468219"/>
              <a:gd name="connsiteY25" fmla="*/ 65121 h 1074488"/>
              <a:gd name="connsiteX26" fmla="*/ 1953926 w 3468219"/>
              <a:gd name="connsiteY26" fmla="*/ 0 h 1074488"/>
              <a:gd name="connsiteX27" fmla="*/ 2051622 w 3468219"/>
              <a:gd name="connsiteY27" fmla="*/ 16281 h 1074488"/>
              <a:gd name="connsiteX28" fmla="*/ 2084188 w 3468219"/>
              <a:gd name="connsiteY28" fmla="*/ 48841 h 1074488"/>
              <a:gd name="connsiteX29" fmla="*/ 2133036 w 3468219"/>
              <a:gd name="connsiteY29" fmla="*/ 65121 h 1074488"/>
              <a:gd name="connsiteX30" fmla="*/ 2181884 w 3468219"/>
              <a:gd name="connsiteY30" fmla="*/ 97681 h 1074488"/>
              <a:gd name="connsiteX31" fmla="*/ 2540104 w 3468219"/>
              <a:gd name="connsiteY31" fmla="*/ 81401 h 1074488"/>
              <a:gd name="connsiteX32" fmla="*/ 2588952 w 3468219"/>
              <a:gd name="connsiteY32" fmla="*/ 65121 h 1074488"/>
              <a:gd name="connsiteX33" fmla="*/ 2654083 w 3468219"/>
              <a:gd name="connsiteY33" fmla="*/ 48841 h 1074488"/>
              <a:gd name="connsiteX34" fmla="*/ 2865758 w 3468219"/>
              <a:gd name="connsiteY34" fmla="*/ 81401 h 1074488"/>
              <a:gd name="connsiteX35" fmla="*/ 2898324 w 3468219"/>
              <a:gd name="connsiteY35" fmla="*/ 113961 h 1074488"/>
              <a:gd name="connsiteX36" fmla="*/ 2947172 w 3468219"/>
              <a:gd name="connsiteY36" fmla="*/ 146521 h 1074488"/>
              <a:gd name="connsiteX37" fmla="*/ 3158847 w 3468219"/>
              <a:gd name="connsiteY37" fmla="*/ 130241 h 1074488"/>
              <a:gd name="connsiteX38" fmla="*/ 3207696 w 3468219"/>
              <a:gd name="connsiteY38" fmla="*/ 113961 h 1074488"/>
              <a:gd name="connsiteX39" fmla="*/ 3272826 w 3468219"/>
              <a:gd name="connsiteY39" fmla="*/ 97681 h 1074488"/>
              <a:gd name="connsiteX40" fmla="*/ 3403088 w 3468219"/>
              <a:gd name="connsiteY40" fmla="*/ 113961 h 1074488"/>
              <a:gd name="connsiteX41" fmla="*/ 3435654 w 3468219"/>
              <a:gd name="connsiteY41" fmla="*/ 146521 h 1074488"/>
              <a:gd name="connsiteX42" fmla="*/ 3468219 w 3468219"/>
              <a:gd name="connsiteY42" fmla="*/ 162802 h 107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468219" h="1074488">
                <a:moveTo>
                  <a:pt x="0" y="1074488"/>
                </a:moveTo>
                <a:cubicBezTo>
                  <a:pt x="27138" y="1058208"/>
                  <a:pt x="53748" y="1041015"/>
                  <a:pt x="81413" y="1025648"/>
                </a:cubicBezTo>
                <a:cubicBezTo>
                  <a:pt x="102631" y="1013862"/>
                  <a:pt x="126347" y="1006550"/>
                  <a:pt x="146544" y="993088"/>
                </a:cubicBezTo>
                <a:cubicBezTo>
                  <a:pt x="246139" y="926702"/>
                  <a:pt x="102791" y="998780"/>
                  <a:pt x="211675" y="911687"/>
                </a:cubicBezTo>
                <a:cubicBezTo>
                  <a:pt x="225078" y="900966"/>
                  <a:pt x="244240" y="900834"/>
                  <a:pt x="260523" y="895407"/>
                </a:cubicBezTo>
                <a:cubicBezTo>
                  <a:pt x="293089" y="900834"/>
                  <a:pt x="329235" y="895880"/>
                  <a:pt x="358220" y="911687"/>
                </a:cubicBezTo>
                <a:cubicBezTo>
                  <a:pt x="391911" y="930061"/>
                  <a:pt x="412495" y="965954"/>
                  <a:pt x="439633" y="993088"/>
                </a:cubicBezTo>
                <a:cubicBezTo>
                  <a:pt x="450488" y="1003941"/>
                  <a:pt x="457636" y="1020795"/>
                  <a:pt x="472199" y="1025648"/>
                </a:cubicBezTo>
                <a:lnTo>
                  <a:pt x="569895" y="1058208"/>
                </a:lnTo>
                <a:cubicBezTo>
                  <a:pt x="586178" y="1052781"/>
                  <a:pt x="604025" y="1050757"/>
                  <a:pt x="618743" y="1041928"/>
                </a:cubicBezTo>
                <a:cubicBezTo>
                  <a:pt x="631906" y="1034031"/>
                  <a:pt x="639322" y="1018956"/>
                  <a:pt x="651309" y="1009368"/>
                </a:cubicBezTo>
                <a:cubicBezTo>
                  <a:pt x="666590" y="997145"/>
                  <a:pt x="684876" y="989031"/>
                  <a:pt x="700157" y="976808"/>
                </a:cubicBezTo>
                <a:cubicBezTo>
                  <a:pt x="712144" y="967220"/>
                  <a:pt x="719559" y="952144"/>
                  <a:pt x="732722" y="944247"/>
                </a:cubicBezTo>
                <a:cubicBezTo>
                  <a:pt x="747440" y="935418"/>
                  <a:pt x="765287" y="933394"/>
                  <a:pt x="781570" y="927967"/>
                </a:cubicBezTo>
                <a:cubicBezTo>
                  <a:pt x="814136" y="938820"/>
                  <a:pt x="854993" y="936256"/>
                  <a:pt x="879267" y="960527"/>
                </a:cubicBezTo>
                <a:cubicBezTo>
                  <a:pt x="923969" y="1005223"/>
                  <a:pt x="897269" y="988235"/>
                  <a:pt x="960680" y="1009368"/>
                </a:cubicBezTo>
                <a:cubicBezTo>
                  <a:pt x="1229484" y="964575"/>
                  <a:pt x="946905" y="1016883"/>
                  <a:pt x="1107225" y="976808"/>
                </a:cubicBezTo>
                <a:cubicBezTo>
                  <a:pt x="1170726" y="960935"/>
                  <a:pt x="1238269" y="953438"/>
                  <a:pt x="1302617" y="944247"/>
                </a:cubicBezTo>
                <a:cubicBezTo>
                  <a:pt x="1457188" y="892732"/>
                  <a:pt x="1366128" y="914794"/>
                  <a:pt x="1579424" y="895407"/>
                </a:cubicBezTo>
                <a:cubicBezTo>
                  <a:pt x="1631030" y="818010"/>
                  <a:pt x="1605799" y="865131"/>
                  <a:pt x="1644554" y="748886"/>
                </a:cubicBezTo>
                <a:lnTo>
                  <a:pt x="1709685" y="553524"/>
                </a:lnTo>
                <a:lnTo>
                  <a:pt x="1742251" y="455844"/>
                </a:lnTo>
                <a:lnTo>
                  <a:pt x="1758533" y="407003"/>
                </a:lnTo>
                <a:cubicBezTo>
                  <a:pt x="1779672" y="259060"/>
                  <a:pt x="1762679" y="329451"/>
                  <a:pt x="1807382" y="195362"/>
                </a:cubicBezTo>
                <a:cubicBezTo>
                  <a:pt x="1812810" y="179082"/>
                  <a:pt x="1811528" y="158655"/>
                  <a:pt x="1823664" y="146521"/>
                </a:cubicBezTo>
                <a:cubicBezTo>
                  <a:pt x="1934512" y="35693"/>
                  <a:pt x="1765567" y="208865"/>
                  <a:pt x="1888795" y="65121"/>
                </a:cubicBezTo>
                <a:cubicBezTo>
                  <a:pt x="1908777" y="41813"/>
                  <a:pt x="1953926" y="0"/>
                  <a:pt x="1953926" y="0"/>
                </a:cubicBezTo>
                <a:cubicBezTo>
                  <a:pt x="1986491" y="5427"/>
                  <a:pt x="2020709" y="4690"/>
                  <a:pt x="2051622" y="16281"/>
                </a:cubicBezTo>
                <a:cubicBezTo>
                  <a:pt x="2065995" y="21670"/>
                  <a:pt x="2071025" y="40944"/>
                  <a:pt x="2084188" y="48841"/>
                </a:cubicBezTo>
                <a:cubicBezTo>
                  <a:pt x="2098906" y="57670"/>
                  <a:pt x="2117684" y="57446"/>
                  <a:pt x="2133036" y="65121"/>
                </a:cubicBezTo>
                <a:cubicBezTo>
                  <a:pt x="2150539" y="73871"/>
                  <a:pt x="2165601" y="86828"/>
                  <a:pt x="2181884" y="97681"/>
                </a:cubicBezTo>
                <a:cubicBezTo>
                  <a:pt x="2301291" y="92254"/>
                  <a:pt x="2420955" y="90931"/>
                  <a:pt x="2540104" y="81401"/>
                </a:cubicBezTo>
                <a:cubicBezTo>
                  <a:pt x="2557213" y="80033"/>
                  <a:pt x="2572449" y="69835"/>
                  <a:pt x="2588952" y="65121"/>
                </a:cubicBezTo>
                <a:cubicBezTo>
                  <a:pt x="2610470" y="58974"/>
                  <a:pt x="2632373" y="54268"/>
                  <a:pt x="2654083" y="48841"/>
                </a:cubicBezTo>
                <a:cubicBezTo>
                  <a:pt x="2663481" y="49781"/>
                  <a:pt x="2818813" y="53239"/>
                  <a:pt x="2865758" y="81401"/>
                </a:cubicBezTo>
                <a:cubicBezTo>
                  <a:pt x="2878921" y="89298"/>
                  <a:pt x="2886337" y="104373"/>
                  <a:pt x="2898324" y="113961"/>
                </a:cubicBezTo>
                <a:cubicBezTo>
                  <a:pt x="2913605" y="126184"/>
                  <a:pt x="2930889" y="135668"/>
                  <a:pt x="2947172" y="146521"/>
                </a:cubicBezTo>
                <a:cubicBezTo>
                  <a:pt x="3017730" y="141094"/>
                  <a:pt x="3088627" y="139017"/>
                  <a:pt x="3158847" y="130241"/>
                </a:cubicBezTo>
                <a:cubicBezTo>
                  <a:pt x="3175878" y="128112"/>
                  <a:pt x="3191193" y="118675"/>
                  <a:pt x="3207696" y="113961"/>
                </a:cubicBezTo>
                <a:cubicBezTo>
                  <a:pt x="3229213" y="107814"/>
                  <a:pt x="3251116" y="103108"/>
                  <a:pt x="3272826" y="97681"/>
                </a:cubicBezTo>
                <a:cubicBezTo>
                  <a:pt x="3316247" y="103108"/>
                  <a:pt x="3361174" y="101389"/>
                  <a:pt x="3403088" y="113961"/>
                </a:cubicBezTo>
                <a:cubicBezTo>
                  <a:pt x="3417791" y="118371"/>
                  <a:pt x="3423373" y="137312"/>
                  <a:pt x="3435654" y="146521"/>
                </a:cubicBezTo>
                <a:cubicBezTo>
                  <a:pt x="3445363" y="153802"/>
                  <a:pt x="3457364" y="157375"/>
                  <a:pt x="3468219" y="16280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 rot="5400000">
            <a:off x="3162308" y="5664408"/>
            <a:ext cx="1062870" cy="4756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 rot="5400000">
            <a:off x="4167567" y="5196301"/>
            <a:ext cx="1999084" cy="4756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3188210" y="5370790"/>
            <a:ext cx="102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1M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4624417" y="5132470"/>
            <a:ext cx="102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 rot="5400000">
            <a:off x="5701751" y="5185904"/>
            <a:ext cx="1999078" cy="4756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175991" y="5122070"/>
            <a:ext cx="102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48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16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09" b="205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4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0537" y="3908416"/>
            <a:ext cx="144016" cy="6762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362174" y="3908416"/>
            <a:ext cx="144016" cy="6762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957323" y="3908416"/>
            <a:ext cx="144016" cy="67628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2723077" y="3908416"/>
            <a:ext cx="144016" cy="67628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981692" y="3908416"/>
            <a:ext cx="144016" cy="676289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02524" y="4549887"/>
            <a:ext cx="7827769" cy="18957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3829154" y="4758421"/>
            <a:ext cx="1573365" cy="1421839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6539892" y="1127801"/>
            <a:ext cx="144016" cy="6762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6539892" y="1810284"/>
            <a:ext cx="144016" cy="6762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6539892" y="2486573"/>
            <a:ext cx="144016" cy="67628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43" name="Rounded Rectangle 42"/>
          <p:cNvSpPr/>
          <p:nvPr/>
        </p:nvSpPr>
        <p:spPr>
          <a:xfrm>
            <a:off x="6539892" y="3162862"/>
            <a:ext cx="144016" cy="67628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ounded Rectangle 43"/>
          <p:cNvSpPr/>
          <p:nvPr/>
        </p:nvSpPr>
        <p:spPr>
          <a:xfrm>
            <a:off x="6539892" y="3839151"/>
            <a:ext cx="144016" cy="676289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Left-Right Arrow 44"/>
          <p:cNvSpPr/>
          <p:nvPr/>
        </p:nvSpPr>
        <p:spPr>
          <a:xfrm>
            <a:off x="4616409" y="3162862"/>
            <a:ext cx="1923482" cy="745554"/>
          </a:xfrm>
          <a:prstGeom prst="left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3" idx="0"/>
          </p:cNvCxnSpPr>
          <p:nvPr/>
        </p:nvCxnSpPr>
        <p:spPr>
          <a:xfrm flipH="1" flipV="1">
            <a:off x="4606358" y="2486573"/>
            <a:ext cx="10051" cy="2063314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938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587375" y="936625"/>
            <a:ext cx="31750" cy="55403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19125" y="6486526"/>
            <a:ext cx="79692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650875" y="1140772"/>
            <a:ext cx="8048625" cy="5272728"/>
          </a:xfrm>
          <a:custGeom>
            <a:avLst/>
            <a:gdLst>
              <a:gd name="connsiteX0" fmla="*/ 0 w 8048625"/>
              <a:gd name="connsiteY0" fmla="*/ 5272728 h 5272728"/>
              <a:gd name="connsiteX1" fmla="*/ 0 w 8048625"/>
              <a:gd name="connsiteY1" fmla="*/ 5272728 h 5272728"/>
              <a:gd name="connsiteX2" fmla="*/ 47625 w 8048625"/>
              <a:gd name="connsiteY2" fmla="*/ 4764728 h 5272728"/>
              <a:gd name="connsiteX3" fmla="*/ 238125 w 8048625"/>
              <a:gd name="connsiteY3" fmla="*/ 4177353 h 5272728"/>
              <a:gd name="connsiteX4" fmla="*/ 412750 w 8048625"/>
              <a:gd name="connsiteY4" fmla="*/ 3224853 h 5272728"/>
              <a:gd name="connsiteX5" fmla="*/ 444500 w 8048625"/>
              <a:gd name="connsiteY5" fmla="*/ 2986728 h 5272728"/>
              <a:gd name="connsiteX6" fmla="*/ 460375 w 8048625"/>
              <a:gd name="connsiteY6" fmla="*/ 2319978 h 5272728"/>
              <a:gd name="connsiteX7" fmla="*/ 492125 w 8048625"/>
              <a:gd name="connsiteY7" fmla="*/ 2208853 h 5272728"/>
              <a:gd name="connsiteX8" fmla="*/ 508000 w 8048625"/>
              <a:gd name="connsiteY8" fmla="*/ 2097728 h 5272728"/>
              <a:gd name="connsiteX9" fmla="*/ 523875 w 8048625"/>
              <a:gd name="connsiteY9" fmla="*/ 2034228 h 5272728"/>
              <a:gd name="connsiteX10" fmla="*/ 539750 w 8048625"/>
              <a:gd name="connsiteY10" fmla="*/ 1954853 h 5272728"/>
              <a:gd name="connsiteX11" fmla="*/ 555625 w 8048625"/>
              <a:gd name="connsiteY11" fmla="*/ 1891353 h 5272728"/>
              <a:gd name="connsiteX12" fmla="*/ 587375 w 8048625"/>
              <a:gd name="connsiteY12" fmla="*/ 1716728 h 5272728"/>
              <a:gd name="connsiteX13" fmla="*/ 619125 w 8048625"/>
              <a:gd name="connsiteY13" fmla="*/ 1208728 h 5272728"/>
              <a:gd name="connsiteX14" fmla="*/ 650875 w 8048625"/>
              <a:gd name="connsiteY14" fmla="*/ 1065853 h 5272728"/>
              <a:gd name="connsiteX15" fmla="*/ 666750 w 8048625"/>
              <a:gd name="connsiteY15" fmla="*/ 1018228 h 5272728"/>
              <a:gd name="connsiteX16" fmla="*/ 825500 w 8048625"/>
              <a:gd name="connsiteY16" fmla="*/ 875353 h 5272728"/>
              <a:gd name="connsiteX17" fmla="*/ 873125 w 8048625"/>
              <a:gd name="connsiteY17" fmla="*/ 827728 h 5272728"/>
              <a:gd name="connsiteX18" fmla="*/ 1000125 w 8048625"/>
              <a:gd name="connsiteY18" fmla="*/ 748353 h 5272728"/>
              <a:gd name="connsiteX19" fmla="*/ 1127125 w 8048625"/>
              <a:gd name="connsiteY19" fmla="*/ 668978 h 5272728"/>
              <a:gd name="connsiteX20" fmla="*/ 1174750 w 8048625"/>
              <a:gd name="connsiteY20" fmla="*/ 637228 h 5272728"/>
              <a:gd name="connsiteX21" fmla="*/ 1587500 w 8048625"/>
              <a:gd name="connsiteY21" fmla="*/ 510228 h 5272728"/>
              <a:gd name="connsiteX22" fmla="*/ 1714500 w 8048625"/>
              <a:gd name="connsiteY22" fmla="*/ 494353 h 5272728"/>
              <a:gd name="connsiteX23" fmla="*/ 1825625 w 8048625"/>
              <a:gd name="connsiteY23" fmla="*/ 462603 h 5272728"/>
              <a:gd name="connsiteX24" fmla="*/ 1905000 w 8048625"/>
              <a:gd name="connsiteY24" fmla="*/ 446728 h 5272728"/>
              <a:gd name="connsiteX25" fmla="*/ 2000250 w 8048625"/>
              <a:gd name="connsiteY25" fmla="*/ 430853 h 5272728"/>
              <a:gd name="connsiteX26" fmla="*/ 2206625 w 8048625"/>
              <a:gd name="connsiteY26" fmla="*/ 383228 h 5272728"/>
              <a:gd name="connsiteX27" fmla="*/ 2730500 w 8048625"/>
              <a:gd name="connsiteY27" fmla="*/ 367353 h 5272728"/>
              <a:gd name="connsiteX28" fmla="*/ 2952750 w 8048625"/>
              <a:gd name="connsiteY28" fmla="*/ 335603 h 5272728"/>
              <a:gd name="connsiteX29" fmla="*/ 3016250 w 8048625"/>
              <a:gd name="connsiteY29" fmla="*/ 319728 h 5272728"/>
              <a:gd name="connsiteX30" fmla="*/ 5746750 w 8048625"/>
              <a:gd name="connsiteY30" fmla="*/ 335603 h 5272728"/>
              <a:gd name="connsiteX31" fmla="*/ 5810250 w 8048625"/>
              <a:gd name="connsiteY31" fmla="*/ 351478 h 5272728"/>
              <a:gd name="connsiteX32" fmla="*/ 6604000 w 8048625"/>
              <a:gd name="connsiteY32" fmla="*/ 335603 h 5272728"/>
              <a:gd name="connsiteX33" fmla="*/ 6683375 w 8048625"/>
              <a:gd name="connsiteY33" fmla="*/ 303853 h 5272728"/>
              <a:gd name="connsiteX34" fmla="*/ 6715125 w 8048625"/>
              <a:gd name="connsiteY34" fmla="*/ 208603 h 5272728"/>
              <a:gd name="connsiteX35" fmla="*/ 6731000 w 8048625"/>
              <a:gd name="connsiteY35" fmla="*/ 160978 h 5272728"/>
              <a:gd name="connsiteX36" fmla="*/ 6746875 w 8048625"/>
              <a:gd name="connsiteY36" fmla="*/ 65728 h 5272728"/>
              <a:gd name="connsiteX37" fmla="*/ 6794500 w 8048625"/>
              <a:gd name="connsiteY37" fmla="*/ 33978 h 5272728"/>
              <a:gd name="connsiteX38" fmla="*/ 6905625 w 8048625"/>
              <a:gd name="connsiteY38" fmla="*/ 2228 h 5272728"/>
              <a:gd name="connsiteX39" fmla="*/ 8048625 w 8048625"/>
              <a:gd name="connsiteY39" fmla="*/ 2228 h 5272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048625" h="5272728">
                <a:moveTo>
                  <a:pt x="0" y="5272728"/>
                </a:moveTo>
                <a:lnTo>
                  <a:pt x="0" y="5272728"/>
                </a:lnTo>
                <a:cubicBezTo>
                  <a:pt x="15875" y="5103395"/>
                  <a:pt x="20220" y="4932581"/>
                  <a:pt x="47625" y="4764728"/>
                </a:cubicBezTo>
                <a:cubicBezTo>
                  <a:pt x="76491" y="4587923"/>
                  <a:pt x="194256" y="4343430"/>
                  <a:pt x="238125" y="4177353"/>
                </a:cubicBezTo>
                <a:cubicBezTo>
                  <a:pt x="333917" y="3814712"/>
                  <a:pt x="359745" y="3585286"/>
                  <a:pt x="412750" y="3224853"/>
                </a:cubicBezTo>
                <a:cubicBezTo>
                  <a:pt x="431007" y="3100705"/>
                  <a:pt x="428147" y="3117551"/>
                  <a:pt x="444500" y="2986728"/>
                </a:cubicBezTo>
                <a:cubicBezTo>
                  <a:pt x="449792" y="2764478"/>
                  <a:pt x="446789" y="2541875"/>
                  <a:pt x="460375" y="2319978"/>
                </a:cubicBezTo>
                <a:cubicBezTo>
                  <a:pt x="462729" y="2281526"/>
                  <a:pt x="484053" y="2246522"/>
                  <a:pt x="492125" y="2208853"/>
                </a:cubicBezTo>
                <a:cubicBezTo>
                  <a:pt x="499965" y="2172266"/>
                  <a:pt x="501307" y="2134542"/>
                  <a:pt x="508000" y="2097728"/>
                </a:cubicBezTo>
                <a:cubicBezTo>
                  <a:pt x="511903" y="2076262"/>
                  <a:pt x="519142" y="2055527"/>
                  <a:pt x="523875" y="2034228"/>
                </a:cubicBezTo>
                <a:cubicBezTo>
                  <a:pt x="529728" y="2007888"/>
                  <a:pt x="533897" y="1981193"/>
                  <a:pt x="539750" y="1954853"/>
                </a:cubicBezTo>
                <a:cubicBezTo>
                  <a:pt x="544483" y="1933554"/>
                  <a:pt x="552038" y="1912874"/>
                  <a:pt x="555625" y="1891353"/>
                </a:cubicBezTo>
                <a:cubicBezTo>
                  <a:pt x="585543" y="1711847"/>
                  <a:pt x="553315" y="1818908"/>
                  <a:pt x="587375" y="1716728"/>
                </a:cubicBezTo>
                <a:cubicBezTo>
                  <a:pt x="591953" y="1634318"/>
                  <a:pt x="608456" y="1310084"/>
                  <a:pt x="619125" y="1208728"/>
                </a:cubicBezTo>
                <a:cubicBezTo>
                  <a:pt x="621853" y="1182812"/>
                  <a:pt x="642547" y="1095003"/>
                  <a:pt x="650875" y="1065853"/>
                </a:cubicBezTo>
                <a:cubicBezTo>
                  <a:pt x="655472" y="1049763"/>
                  <a:pt x="656297" y="1031295"/>
                  <a:pt x="666750" y="1018228"/>
                </a:cubicBezTo>
                <a:cubicBezTo>
                  <a:pt x="816770" y="830703"/>
                  <a:pt x="725036" y="959073"/>
                  <a:pt x="825500" y="875353"/>
                </a:cubicBezTo>
                <a:cubicBezTo>
                  <a:pt x="842747" y="860980"/>
                  <a:pt x="854968" y="840933"/>
                  <a:pt x="873125" y="827728"/>
                </a:cubicBezTo>
                <a:cubicBezTo>
                  <a:pt x="913498" y="798366"/>
                  <a:pt x="960188" y="778306"/>
                  <a:pt x="1000125" y="748353"/>
                </a:cubicBezTo>
                <a:cubicBezTo>
                  <a:pt x="1121538" y="657293"/>
                  <a:pt x="1005094" y="738710"/>
                  <a:pt x="1127125" y="668978"/>
                </a:cubicBezTo>
                <a:cubicBezTo>
                  <a:pt x="1143691" y="659512"/>
                  <a:pt x="1157427" y="645223"/>
                  <a:pt x="1174750" y="637228"/>
                </a:cubicBezTo>
                <a:cubicBezTo>
                  <a:pt x="1295663" y="581422"/>
                  <a:pt x="1460228" y="526137"/>
                  <a:pt x="1587500" y="510228"/>
                </a:cubicBezTo>
                <a:lnTo>
                  <a:pt x="1714500" y="494353"/>
                </a:lnTo>
                <a:cubicBezTo>
                  <a:pt x="1751542" y="483770"/>
                  <a:pt x="1788251" y="471946"/>
                  <a:pt x="1825625" y="462603"/>
                </a:cubicBezTo>
                <a:cubicBezTo>
                  <a:pt x="1851802" y="456059"/>
                  <a:pt x="1878453" y="451555"/>
                  <a:pt x="1905000" y="446728"/>
                </a:cubicBezTo>
                <a:cubicBezTo>
                  <a:pt x="1936669" y="440970"/>
                  <a:pt x="1969023" y="438660"/>
                  <a:pt x="2000250" y="430853"/>
                </a:cubicBezTo>
                <a:cubicBezTo>
                  <a:pt x="2125571" y="399523"/>
                  <a:pt x="2068437" y="390137"/>
                  <a:pt x="2206625" y="383228"/>
                </a:cubicBezTo>
                <a:cubicBezTo>
                  <a:pt x="2381112" y="374504"/>
                  <a:pt x="2555875" y="372645"/>
                  <a:pt x="2730500" y="367353"/>
                </a:cubicBezTo>
                <a:cubicBezTo>
                  <a:pt x="2808540" y="357598"/>
                  <a:pt x="2876454" y="350862"/>
                  <a:pt x="2952750" y="335603"/>
                </a:cubicBezTo>
                <a:cubicBezTo>
                  <a:pt x="2974144" y="331324"/>
                  <a:pt x="2995083" y="325020"/>
                  <a:pt x="3016250" y="319728"/>
                </a:cubicBezTo>
                <a:lnTo>
                  <a:pt x="5746750" y="335603"/>
                </a:lnTo>
                <a:cubicBezTo>
                  <a:pt x="5768567" y="335851"/>
                  <a:pt x="5788432" y="351478"/>
                  <a:pt x="5810250" y="351478"/>
                </a:cubicBezTo>
                <a:cubicBezTo>
                  <a:pt x="6074886" y="351478"/>
                  <a:pt x="6339417" y="340895"/>
                  <a:pt x="6604000" y="335603"/>
                </a:cubicBezTo>
                <a:cubicBezTo>
                  <a:pt x="6630458" y="325020"/>
                  <a:pt x="6664610" y="325299"/>
                  <a:pt x="6683375" y="303853"/>
                </a:cubicBezTo>
                <a:cubicBezTo>
                  <a:pt x="6705413" y="278666"/>
                  <a:pt x="6704542" y="240353"/>
                  <a:pt x="6715125" y="208603"/>
                </a:cubicBezTo>
                <a:cubicBezTo>
                  <a:pt x="6720417" y="192728"/>
                  <a:pt x="6728249" y="177484"/>
                  <a:pt x="6731000" y="160978"/>
                </a:cubicBezTo>
                <a:cubicBezTo>
                  <a:pt x="6736292" y="129228"/>
                  <a:pt x="6732480" y="94518"/>
                  <a:pt x="6746875" y="65728"/>
                </a:cubicBezTo>
                <a:cubicBezTo>
                  <a:pt x="6755408" y="48663"/>
                  <a:pt x="6777435" y="42511"/>
                  <a:pt x="6794500" y="33978"/>
                </a:cubicBezTo>
                <a:cubicBezTo>
                  <a:pt x="6809683" y="26386"/>
                  <a:pt x="6895177" y="2365"/>
                  <a:pt x="6905625" y="2228"/>
                </a:cubicBezTo>
                <a:cubicBezTo>
                  <a:pt x="7286592" y="-2785"/>
                  <a:pt x="7667625" y="2228"/>
                  <a:pt x="8048625" y="2228"/>
                </a:cubicBez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698500" y="1555750"/>
            <a:ext cx="7889875" cy="4794250"/>
          </a:xfrm>
          <a:custGeom>
            <a:avLst/>
            <a:gdLst>
              <a:gd name="connsiteX0" fmla="*/ 0 w 7889875"/>
              <a:gd name="connsiteY0" fmla="*/ 4794250 h 4794250"/>
              <a:gd name="connsiteX1" fmla="*/ 0 w 7889875"/>
              <a:gd name="connsiteY1" fmla="*/ 4794250 h 4794250"/>
              <a:gd name="connsiteX2" fmla="*/ 47625 w 7889875"/>
              <a:gd name="connsiteY2" fmla="*/ 4587875 h 4794250"/>
              <a:gd name="connsiteX3" fmla="*/ 63500 w 7889875"/>
              <a:gd name="connsiteY3" fmla="*/ 4540250 h 4794250"/>
              <a:gd name="connsiteX4" fmla="*/ 111125 w 7889875"/>
              <a:gd name="connsiteY4" fmla="*/ 4397375 h 4794250"/>
              <a:gd name="connsiteX5" fmla="*/ 142875 w 7889875"/>
              <a:gd name="connsiteY5" fmla="*/ 4222750 h 4794250"/>
              <a:gd name="connsiteX6" fmla="*/ 174625 w 7889875"/>
              <a:gd name="connsiteY6" fmla="*/ 4159250 h 4794250"/>
              <a:gd name="connsiteX7" fmla="*/ 206375 w 7889875"/>
              <a:gd name="connsiteY7" fmla="*/ 4048125 h 4794250"/>
              <a:gd name="connsiteX8" fmla="*/ 222250 w 7889875"/>
              <a:gd name="connsiteY8" fmla="*/ 3984625 h 4794250"/>
              <a:gd name="connsiteX9" fmla="*/ 254000 w 7889875"/>
              <a:gd name="connsiteY9" fmla="*/ 3937000 h 4794250"/>
              <a:gd name="connsiteX10" fmla="*/ 269875 w 7889875"/>
              <a:gd name="connsiteY10" fmla="*/ 3857625 h 4794250"/>
              <a:gd name="connsiteX11" fmla="*/ 285750 w 7889875"/>
              <a:gd name="connsiteY11" fmla="*/ 3810000 h 4794250"/>
              <a:gd name="connsiteX12" fmla="*/ 301625 w 7889875"/>
              <a:gd name="connsiteY12" fmla="*/ 3683000 h 4794250"/>
              <a:gd name="connsiteX13" fmla="*/ 333375 w 7889875"/>
              <a:gd name="connsiteY13" fmla="*/ 3556000 h 4794250"/>
              <a:gd name="connsiteX14" fmla="*/ 349250 w 7889875"/>
              <a:gd name="connsiteY14" fmla="*/ 3476625 h 4794250"/>
              <a:gd name="connsiteX15" fmla="*/ 412750 w 7889875"/>
              <a:gd name="connsiteY15" fmla="*/ 3286125 h 4794250"/>
              <a:gd name="connsiteX16" fmla="*/ 460375 w 7889875"/>
              <a:gd name="connsiteY16" fmla="*/ 3032125 h 4794250"/>
              <a:gd name="connsiteX17" fmla="*/ 508000 w 7889875"/>
              <a:gd name="connsiteY17" fmla="*/ 2936875 h 4794250"/>
              <a:gd name="connsiteX18" fmla="*/ 523875 w 7889875"/>
              <a:gd name="connsiteY18" fmla="*/ 2873375 h 4794250"/>
              <a:gd name="connsiteX19" fmla="*/ 555625 w 7889875"/>
              <a:gd name="connsiteY19" fmla="*/ 2794000 h 4794250"/>
              <a:gd name="connsiteX20" fmla="*/ 571500 w 7889875"/>
              <a:gd name="connsiteY20" fmla="*/ 2730500 h 4794250"/>
              <a:gd name="connsiteX21" fmla="*/ 650875 w 7889875"/>
              <a:gd name="connsiteY21" fmla="*/ 2571750 h 4794250"/>
              <a:gd name="connsiteX22" fmla="*/ 666750 w 7889875"/>
              <a:gd name="connsiteY22" fmla="*/ 2524125 h 4794250"/>
              <a:gd name="connsiteX23" fmla="*/ 714375 w 7889875"/>
              <a:gd name="connsiteY23" fmla="*/ 2444750 h 4794250"/>
              <a:gd name="connsiteX24" fmla="*/ 746125 w 7889875"/>
              <a:gd name="connsiteY24" fmla="*/ 2381250 h 4794250"/>
              <a:gd name="connsiteX25" fmla="*/ 762000 w 7889875"/>
              <a:gd name="connsiteY25" fmla="*/ 2333625 h 4794250"/>
              <a:gd name="connsiteX26" fmla="*/ 825500 w 7889875"/>
              <a:gd name="connsiteY26" fmla="*/ 2238375 h 4794250"/>
              <a:gd name="connsiteX27" fmla="*/ 857250 w 7889875"/>
              <a:gd name="connsiteY27" fmla="*/ 2190750 h 4794250"/>
              <a:gd name="connsiteX28" fmla="*/ 904875 w 7889875"/>
              <a:gd name="connsiteY28" fmla="*/ 2143125 h 4794250"/>
              <a:gd name="connsiteX29" fmla="*/ 984250 w 7889875"/>
              <a:gd name="connsiteY29" fmla="*/ 2000250 h 4794250"/>
              <a:gd name="connsiteX30" fmla="*/ 1031875 w 7889875"/>
              <a:gd name="connsiteY30" fmla="*/ 1968500 h 4794250"/>
              <a:gd name="connsiteX31" fmla="*/ 1063625 w 7889875"/>
              <a:gd name="connsiteY31" fmla="*/ 1889125 h 4794250"/>
              <a:gd name="connsiteX32" fmla="*/ 1206500 w 7889875"/>
              <a:gd name="connsiteY32" fmla="*/ 1793875 h 4794250"/>
              <a:gd name="connsiteX33" fmla="*/ 1317625 w 7889875"/>
              <a:gd name="connsiteY33" fmla="*/ 1682750 h 4794250"/>
              <a:gd name="connsiteX34" fmla="*/ 1365250 w 7889875"/>
              <a:gd name="connsiteY34" fmla="*/ 1651000 h 4794250"/>
              <a:gd name="connsiteX35" fmla="*/ 1508125 w 7889875"/>
              <a:gd name="connsiteY35" fmla="*/ 1571625 h 4794250"/>
              <a:gd name="connsiteX36" fmla="*/ 1571625 w 7889875"/>
              <a:gd name="connsiteY36" fmla="*/ 1524000 h 4794250"/>
              <a:gd name="connsiteX37" fmla="*/ 1698625 w 7889875"/>
              <a:gd name="connsiteY37" fmla="*/ 1412875 h 4794250"/>
              <a:gd name="connsiteX38" fmla="*/ 1762125 w 7889875"/>
              <a:gd name="connsiteY38" fmla="*/ 1381125 h 4794250"/>
              <a:gd name="connsiteX39" fmla="*/ 1889125 w 7889875"/>
              <a:gd name="connsiteY39" fmla="*/ 1222375 h 4794250"/>
              <a:gd name="connsiteX40" fmla="*/ 2047875 w 7889875"/>
              <a:gd name="connsiteY40" fmla="*/ 1095375 h 4794250"/>
              <a:gd name="connsiteX41" fmla="*/ 2111375 w 7889875"/>
              <a:gd name="connsiteY41" fmla="*/ 1047750 h 4794250"/>
              <a:gd name="connsiteX42" fmla="*/ 2159000 w 7889875"/>
              <a:gd name="connsiteY42" fmla="*/ 1031875 h 4794250"/>
              <a:gd name="connsiteX43" fmla="*/ 2222500 w 7889875"/>
              <a:gd name="connsiteY43" fmla="*/ 1000125 h 4794250"/>
              <a:gd name="connsiteX44" fmla="*/ 2333625 w 7889875"/>
              <a:gd name="connsiteY44" fmla="*/ 920750 h 4794250"/>
              <a:gd name="connsiteX45" fmla="*/ 2428875 w 7889875"/>
              <a:gd name="connsiteY45" fmla="*/ 873125 h 4794250"/>
              <a:gd name="connsiteX46" fmla="*/ 2524125 w 7889875"/>
              <a:gd name="connsiteY46" fmla="*/ 809625 h 4794250"/>
              <a:gd name="connsiteX47" fmla="*/ 2571750 w 7889875"/>
              <a:gd name="connsiteY47" fmla="*/ 793750 h 4794250"/>
              <a:gd name="connsiteX48" fmla="*/ 2667000 w 7889875"/>
              <a:gd name="connsiteY48" fmla="*/ 730250 h 4794250"/>
              <a:gd name="connsiteX49" fmla="*/ 2762250 w 7889875"/>
              <a:gd name="connsiteY49" fmla="*/ 682625 h 4794250"/>
              <a:gd name="connsiteX50" fmla="*/ 2809875 w 7889875"/>
              <a:gd name="connsiteY50" fmla="*/ 650875 h 4794250"/>
              <a:gd name="connsiteX51" fmla="*/ 2873375 w 7889875"/>
              <a:gd name="connsiteY51" fmla="*/ 635000 h 4794250"/>
              <a:gd name="connsiteX52" fmla="*/ 3016250 w 7889875"/>
              <a:gd name="connsiteY52" fmla="*/ 587375 h 4794250"/>
              <a:gd name="connsiteX53" fmla="*/ 3143250 w 7889875"/>
              <a:gd name="connsiteY53" fmla="*/ 555625 h 4794250"/>
              <a:gd name="connsiteX54" fmla="*/ 3302000 w 7889875"/>
              <a:gd name="connsiteY54" fmla="*/ 523875 h 4794250"/>
              <a:gd name="connsiteX55" fmla="*/ 3460750 w 7889875"/>
              <a:gd name="connsiteY55" fmla="*/ 476250 h 4794250"/>
              <a:gd name="connsiteX56" fmla="*/ 3540125 w 7889875"/>
              <a:gd name="connsiteY56" fmla="*/ 444500 h 4794250"/>
              <a:gd name="connsiteX57" fmla="*/ 3810000 w 7889875"/>
              <a:gd name="connsiteY57" fmla="*/ 412750 h 4794250"/>
              <a:gd name="connsiteX58" fmla="*/ 3857625 w 7889875"/>
              <a:gd name="connsiteY58" fmla="*/ 396875 h 4794250"/>
              <a:gd name="connsiteX59" fmla="*/ 3921125 w 7889875"/>
              <a:gd name="connsiteY59" fmla="*/ 365125 h 4794250"/>
              <a:gd name="connsiteX60" fmla="*/ 3984625 w 7889875"/>
              <a:gd name="connsiteY60" fmla="*/ 349250 h 4794250"/>
              <a:gd name="connsiteX61" fmla="*/ 4032250 w 7889875"/>
              <a:gd name="connsiteY61" fmla="*/ 317500 h 4794250"/>
              <a:gd name="connsiteX62" fmla="*/ 4191000 w 7889875"/>
              <a:gd name="connsiteY62" fmla="*/ 285750 h 4794250"/>
              <a:gd name="connsiteX63" fmla="*/ 4286250 w 7889875"/>
              <a:gd name="connsiteY63" fmla="*/ 254000 h 4794250"/>
              <a:gd name="connsiteX64" fmla="*/ 5111750 w 7889875"/>
              <a:gd name="connsiteY64" fmla="*/ 222250 h 4794250"/>
              <a:gd name="connsiteX65" fmla="*/ 5365750 w 7889875"/>
              <a:gd name="connsiteY65" fmla="*/ 190500 h 4794250"/>
              <a:gd name="connsiteX66" fmla="*/ 5461000 w 7889875"/>
              <a:gd name="connsiteY66" fmla="*/ 174625 h 4794250"/>
              <a:gd name="connsiteX67" fmla="*/ 5635625 w 7889875"/>
              <a:gd name="connsiteY67" fmla="*/ 158750 h 4794250"/>
              <a:gd name="connsiteX68" fmla="*/ 5826125 w 7889875"/>
              <a:gd name="connsiteY68" fmla="*/ 127000 h 4794250"/>
              <a:gd name="connsiteX69" fmla="*/ 5889625 w 7889875"/>
              <a:gd name="connsiteY69" fmla="*/ 111125 h 4794250"/>
              <a:gd name="connsiteX70" fmla="*/ 7381875 w 7889875"/>
              <a:gd name="connsiteY70" fmla="*/ 79375 h 4794250"/>
              <a:gd name="connsiteX71" fmla="*/ 7445375 w 7889875"/>
              <a:gd name="connsiteY71" fmla="*/ 63500 h 4794250"/>
              <a:gd name="connsiteX72" fmla="*/ 7524750 w 7889875"/>
              <a:gd name="connsiteY72" fmla="*/ 47625 h 4794250"/>
              <a:gd name="connsiteX73" fmla="*/ 7572375 w 7889875"/>
              <a:gd name="connsiteY73" fmla="*/ 31750 h 4794250"/>
              <a:gd name="connsiteX74" fmla="*/ 7889875 w 7889875"/>
              <a:gd name="connsiteY74" fmla="*/ 0 h 479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7889875" h="4794250">
                <a:moveTo>
                  <a:pt x="0" y="4794250"/>
                </a:moveTo>
                <a:lnTo>
                  <a:pt x="0" y="4794250"/>
                </a:lnTo>
                <a:cubicBezTo>
                  <a:pt x="5505" y="4769477"/>
                  <a:pt x="33771" y="4636363"/>
                  <a:pt x="47625" y="4587875"/>
                </a:cubicBezTo>
                <a:cubicBezTo>
                  <a:pt x="52222" y="4571785"/>
                  <a:pt x="59441" y="4556484"/>
                  <a:pt x="63500" y="4540250"/>
                </a:cubicBezTo>
                <a:cubicBezTo>
                  <a:pt x="94274" y="4417153"/>
                  <a:pt x="58311" y="4503003"/>
                  <a:pt x="111125" y="4397375"/>
                </a:cubicBezTo>
                <a:cubicBezTo>
                  <a:pt x="113790" y="4381383"/>
                  <a:pt x="135479" y="4244938"/>
                  <a:pt x="142875" y="4222750"/>
                </a:cubicBezTo>
                <a:cubicBezTo>
                  <a:pt x="150359" y="4200299"/>
                  <a:pt x="166538" y="4181490"/>
                  <a:pt x="174625" y="4159250"/>
                </a:cubicBezTo>
                <a:cubicBezTo>
                  <a:pt x="187790" y="4123045"/>
                  <a:pt x="196239" y="4085291"/>
                  <a:pt x="206375" y="4048125"/>
                </a:cubicBezTo>
                <a:cubicBezTo>
                  <a:pt x="212116" y="4027076"/>
                  <a:pt x="213655" y="4004679"/>
                  <a:pt x="222250" y="3984625"/>
                </a:cubicBezTo>
                <a:cubicBezTo>
                  <a:pt x="229766" y="3967088"/>
                  <a:pt x="243417" y="3952875"/>
                  <a:pt x="254000" y="3937000"/>
                </a:cubicBezTo>
                <a:cubicBezTo>
                  <a:pt x="259292" y="3910542"/>
                  <a:pt x="263331" y="3883802"/>
                  <a:pt x="269875" y="3857625"/>
                </a:cubicBezTo>
                <a:cubicBezTo>
                  <a:pt x="273934" y="3841391"/>
                  <a:pt x="282757" y="3826464"/>
                  <a:pt x="285750" y="3810000"/>
                </a:cubicBezTo>
                <a:cubicBezTo>
                  <a:pt x="293382" y="3768025"/>
                  <a:pt x="295138" y="3725167"/>
                  <a:pt x="301625" y="3683000"/>
                </a:cubicBezTo>
                <a:cubicBezTo>
                  <a:pt x="325030" y="3530867"/>
                  <a:pt x="306333" y="3664169"/>
                  <a:pt x="333375" y="3556000"/>
                </a:cubicBezTo>
                <a:cubicBezTo>
                  <a:pt x="339919" y="3529823"/>
                  <a:pt x="340717" y="3502223"/>
                  <a:pt x="349250" y="3476625"/>
                </a:cubicBezTo>
                <a:cubicBezTo>
                  <a:pt x="394502" y="3340868"/>
                  <a:pt x="386347" y="3497352"/>
                  <a:pt x="412750" y="3286125"/>
                </a:cubicBezTo>
                <a:cubicBezTo>
                  <a:pt x="420318" y="3225581"/>
                  <a:pt x="432310" y="3088255"/>
                  <a:pt x="460375" y="3032125"/>
                </a:cubicBezTo>
                <a:cubicBezTo>
                  <a:pt x="476250" y="3000375"/>
                  <a:pt x="494817" y="2969834"/>
                  <a:pt x="508000" y="2936875"/>
                </a:cubicBezTo>
                <a:cubicBezTo>
                  <a:pt x="516103" y="2916617"/>
                  <a:pt x="516976" y="2894073"/>
                  <a:pt x="523875" y="2873375"/>
                </a:cubicBezTo>
                <a:cubicBezTo>
                  <a:pt x="532886" y="2846341"/>
                  <a:pt x="546614" y="2821034"/>
                  <a:pt x="555625" y="2794000"/>
                </a:cubicBezTo>
                <a:cubicBezTo>
                  <a:pt x="562524" y="2773302"/>
                  <a:pt x="564601" y="2751198"/>
                  <a:pt x="571500" y="2730500"/>
                </a:cubicBezTo>
                <a:cubicBezTo>
                  <a:pt x="612280" y="2608161"/>
                  <a:pt x="591220" y="2691061"/>
                  <a:pt x="650875" y="2571750"/>
                </a:cubicBezTo>
                <a:cubicBezTo>
                  <a:pt x="658359" y="2556783"/>
                  <a:pt x="659266" y="2539092"/>
                  <a:pt x="666750" y="2524125"/>
                </a:cubicBezTo>
                <a:cubicBezTo>
                  <a:pt x="680549" y="2496527"/>
                  <a:pt x="699390" y="2471723"/>
                  <a:pt x="714375" y="2444750"/>
                </a:cubicBezTo>
                <a:cubicBezTo>
                  <a:pt x="725868" y="2424063"/>
                  <a:pt x="736803" y="2403002"/>
                  <a:pt x="746125" y="2381250"/>
                </a:cubicBezTo>
                <a:cubicBezTo>
                  <a:pt x="752717" y="2365869"/>
                  <a:pt x="753873" y="2348253"/>
                  <a:pt x="762000" y="2333625"/>
                </a:cubicBezTo>
                <a:cubicBezTo>
                  <a:pt x="780532" y="2300268"/>
                  <a:pt x="804333" y="2270125"/>
                  <a:pt x="825500" y="2238375"/>
                </a:cubicBezTo>
                <a:cubicBezTo>
                  <a:pt x="836083" y="2222500"/>
                  <a:pt x="843759" y="2204241"/>
                  <a:pt x="857250" y="2190750"/>
                </a:cubicBezTo>
                <a:cubicBezTo>
                  <a:pt x="873125" y="2174875"/>
                  <a:pt x="890502" y="2160372"/>
                  <a:pt x="904875" y="2143125"/>
                </a:cubicBezTo>
                <a:cubicBezTo>
                  <a:pt x="991493" y="2039183"/>
                  <a:pt x="862644" y="2162392"/>
                  <a:pt x="984250" y="2000250"/>
                </a:cubicBezTo>
                <a:cubicBezTo>
                  <a:pt x="995698" y="1984986"/>
                  <a:pt x="1016000" y="1979083"/>
                  <a:pt x="1031875" y="1968500"/>
                </a:cubicBezTo>
                <a:cubicBezTo>
                  <a:pt x="1042458" y="1942042"/>
                  <a:pt x="1044693" y="1910424"/>
                  <a:pt x="1063625" y="1889125"/>
                </a:cubicBezTo>
                <a:cubicBezTo>
                  <a:pt x="1190625" y="1746250"/>
                  <a:pt x="1119188" y="1881187"/>
                  <a:pt x="1206500" y="1793875"/>
                </a:cubicBezTo>
                <a:cubicBezTo>
                  <a:pt x="1243542" y="1756833"/>
                  <a:pt x="1274038" y="1711808"/>
                  <a:pt x="1317625" y="1682750"/>
                </a:cubicBezTo>
                <a:cubicBezTo>
                  <a:pt x="1333500" y="1672167"/>
                  <a:pt x="1348684" y="1660466"/>
                  <a:pt x="1365250" y="1651000"/>
                </a:cubicBezTo>
                <a:cubicBezTo>
                  <a:pt x="1471162" y="1590479"/>
                  <a:pt x="1389142" y="1650947"/>
                  <a:pt x="1508125" y="1571625"/>
                </a:cubicBezTo>
                <a:cubicBezTo>
                  <a:pt x="1530140" y="1556949"/>
                  <a:pt x="1551536" y="1541219"/>
                  <a:pt x="1571625" y="1524000"/>
                </a:cubicBezTo>
                <a:cubicBezTo>
                  <a:pt x="1651951" y="1455149"/>
                  <a:pt x="1588526" y="1486275"/>
                  <a:pt x="1698625" y="1412875"/>
                </a:cubicBezTo>
                <a:cubicBezTo>
                  <a:pt x="1718316" y="1399748"/>
                  <a:pt x="1740958" y="1391708"/>
                  <a:pt x="1762125" y="1381125"/>
                </a:cubicBezTo>
                <a:cubicBezTo>
                  <a:pt x="1794566" y="1283803"/>
                  <a:pt x="1766167" y="1345333"/>
                  <a:pt x="1889125" y="1222375"/>
                </a:cubicBezTo>
                <a:cubicBezTo>
                  <a:pt x="2011027" y="1100473"/>
                  <a:pt x="1887666" y="1215532"/>
                  <a:pt x="2047875" y="1095375"/>
                </a:cubicBezTo>
                <a:cubicBezTo>
                  <a:pt x="2069042" y="1079500"/>
                  <a:pt x="2088403" y="1060877"/>
                  <a:pt x="2111375" y="1047750"/>
                </a:cubicBezTo>
                <a:cubicBezTo>
                  <a:pt x="2125904" y="1039448"/>
                  <a:pt x="2143619" y="1038467"/>
                  <a:pt x="2159000" y="1031875"/>
                </a:cubicBezTo>
                <a:cubicBezTo>
                  <a:pt x="2180752" y="1022553"/>
                  <a:pt x="2202432" y="1012667"/>
                  <a:pt x="2222500" y="1000125"/>
                </a:cubicBezTo>
                <a:cubicBezTo>
                  <a:pt x="2288521" y="958862"/>
                  <a:pt x="2273174" y="954334"/>
                  <a:pt x="2333625" y="920750"/>
                </a:cubicBezTo>
                <a:cubicBezTo>
                  <a:pt x="2364655" y="903511"/>
                  <a:pt x="2398213" y="891011"/>
                  <a:pt x="2428875" y="873125"/>
                </a:cubicBezTo>
                <a:cubicBezTo>
                  <a:pt x="2461836" y="853898"/>
                  <a:pt x="2487924" y="821692"/>
                  <a:pt x="2524125" y="809625"/>
                </a:cubicBezTo>
                <a:cubicBezTo>
                  <a:pt x="2540000" y="804333"/>
                  <a:pt x="2557122" y="801877"/>
                  <a:pt x="2571750" y="793750"/>
                </a:cubicBezTo>
                <a:cubicBezTo>
                  <a:pt x="2605107" y="775218"/>
                  <a:pt x="2632870" y="747315"/>
                  <a:pt x="2667000" y="730250"/>
                </a:cubicBezTo>
                <a:cubicBezTo>
                  <a:pt x="2698750" y="714375"/>
                  <a:pt x="2731220" y="699864"/>
                  <a:pt x="2762250" y="682625"/>
                </a:cubicBezTo>
                <a:cubicBezTo>
                  <a:pt x="2778928" y="673359"/>
                  <a:pt x="2792338" y="658391"/>
                  <a:pt x="2809875" y="650875"/>
                </a:cubicBezTo>
                <a:cubicBezTo>
                  <a:pt x="2829929" y="642280"/>
                  <a:pt x="2852522" y="641416"/>
                  <a:pt x="2873375" y="635000"/>
                </a:cubicBezTo>
                <a:cubicBezTo>
                  <a:pt x="2921356" y="620237"/>
                  <a:pt x="2967548" y="599551"/>
                  <a:pt x="3016250" y="587375"/>
                </a:cubicBezTo>
                <a:cubicBezTo>
                  <a:pt x="3058583" y="576792"/>
                  <a:pt x="3100653" y="565091"/>
                  <a:pt x="3143250" y="555625"/>
                </a:cubicBezTo>
                <a:cubicBezTo>
                  <a:pt x="3195930" y="543918"/>
                  <a:pt x="3249647" y="536963"/>
                  <a:pt x="3302000" y="523875"/>
                </a:cubicBezTo>
                <a:cubicBezTo>
                  <a:pt x="3355597" y="510476"/>
                  <a:pt x="3408338" y="493721"/>
                  <a:pt x="3460750" y="476250"/>
                </a:cubicBezTo>
                <a:cubicBezTo>
                  <a:pt x="3487784" y="467239"/>
                  <a:pt x="3512479" y="451411"/>
                  <a:pt x="3540125" y="444500"/>
                </a:cubicBezTo>
                <a:cubicBezTo>
                  <a:pt x="3586917" y="432802"/>
                  <a:pt x="3780277" y="415722"/>
                  <a:pt x="3810000" y="412750"/>
                </a:cubicBezTo>
                <a:cubicBezTo>
                  <a:pt x="3825875" y="407458"/>
                  <a:pt x="3842244" y="403467"/>
                  <a:pt x="3857625" y="396875"/>
                </a:cubicBezTo>
                <a:cubicBezTo>
                  <a:pt x="3879377" y="387553"/>
                  <a:pt x="3898967" y="373434"/>
                  <a:pt x="3921125" y="365125"/>
                </a:cubicBezTo>
                <a:cubicBezTo>
                  <a:pt x="3941554" y="357464"/>
                  <a:pt x="3963458" y="354542"/>
                  <a:pt x="3984625" y="349250"/>
                </a:cubicBezTo>
                <a:cubicBezTo>
                  <a:pt x="4000500" y="338667"/>
                  <a:pt x="4014713" y="325016"/>
                  <a:pt x="4032250" y="317500"/>
                </a:cubicBezTo>
                <a:cubicBezTo>
                  <a:pt x="4069187" y="301670"/>
                  <a:pt x="4159485" y="293629"/>
                  <a:pt x="4191000" y="285750"/>
                </a:cubicBezTo>
                <a:cubicBezTo>
                  <a:pt x="4223468" y="277633"/>
                  <a:pt x="4252807" y="255286"/>
                  <a:pt x="4286250" y="254000"/>
                </a:cubicBezTo>
                <a:lnTo>
                  <a:pt x="5111750" y="222250"/>
                </a:lnTo>
                <a:cubicBezTo>
                  <a:pt x="5278639" y="188872"/>
                  <a:pt x="5098833" y="221902"/>
                  <a:pt x="5365750" y="190500"/>
                </a:cubicBezTo>
                <a:cubicBezTo>
                  <a:pt x="5397717" y="186739"/>
                  <a:pt x="5429033" y="178386"/>
                  <a:pt x="5461000" y="174625"/>
                </a:cubicBezTo>
                <a:cubicBezTo>
                  <a:pt x="5519048" y="167796"/>
                  <a:pt x="5577668" y="166310"/>
                  <a:pt x="5635625" y="158750"/>
                </a:cubicBezTo>
                <a:cubicBezTo>
                  <a:pt x="5699460" y="150424"/>
                  <a:pt x="5763671" y="142613"/>
                  <a:pt x="5826125" y="127000"/>
                </a:cubicBezTo>
                <a:cubicBezTo>
                  <a:pt x="5847292" y="121708"/>
                  <a:pt x="5867833" y="112188"/>
                  <a:pt x="5889625" y="111125"/>
                </a:cubicBezTo>
                <a:cubicBezTo>
                  <a:pt x="6159498" y="97960"/>
                  <a:pt x="7234657" y="81958"/>
                  <a:pt x="7381875" y="79375"/>
                </a:cubicBezTo>
                <a:cubicBezTo>
                  <a:pt x="7403042" y="74083"/>
                  <a:pt x="7424076" y="68233"/>
                  <a:pt x="7445375" y="63500"/>
                </a:cubicBezTo>
                <a:cubicBezTo>
                  <a:pt x="7471715" y="57647"/>
                  <a:pt x="7498573" y="54169"/>
                  <a:pt x="7524750" y="47625"/>
                </a:cubicBezTo>
                <a:cubicBezTo>
                  <a:pt x="7540984" y="43566"/>
                  <a:pt x="7555717" y="33337"/>
                  <a:pt x="7572375" y="31750"/>
                </a:cubicBezTo>
                <a:cubicBezTo>
                  <a:pt x="7899112" y="632"/>
                  <a:pt x="7769181" y="60347"/>
                  <a:pt x="7889875" y="0"/>
                </a:cubicBezTo>
              </a:path>
            </a:pathLst>
          </a:custGeom>
          <a:ln>
            <a:solidFill>
              <a:srgbClr val="D61D1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01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003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1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4956" y="1776363"/>
            <a:ext cx="698039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Business </a:t>
            </a:r>
          </a:p>
          <a:p>
            <a:r>
              <a:rPr lang="en-US" sz="9600" dirty="0" smtClean="0"/>
              <a:t>Investment</a:t>
            </a:r>
          </a:p>
          <a:p>
            <a:r>
              <a:rPr lang="en-US" sz="9600" dirty="0" smtClean="0"/>
              <a:t>Involving IT</a:t>
            </a:r>
            <a:r>
              <a:rPr lang="en-US" sz="9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sz="960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4956" y="363253"/>
            <a:ext cx="65067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IT Projects</a:t>
            </a:r>
            <a:r>
              <a:rPr lang="en-US" sz="9600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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915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ileForPractitione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93"/>
            <a:ext cx="9144000" cy="68515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0650" y="5148943"/>
            <a:ext cx="4966093" cy="156555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@</a:t>
            </a:r>
            <a:r>
              <a:rPr lang="en-US" sz="2400" dirty="0" err="1">
                <a:solidFill>
                  <a:srgbClr val="000000"/>
                </a:solidFill>
              </a:rPr>
              <a:t>PapaChrisMatts</a:t>
            </a:r>
            <a:endParaRPr lang="en-US" sz="2400" dirty="0">
              <a:solidFill>
                <a:srgbClr val="000000"/>
              </a:solidFill>
            </a:endParaRPr>
          </a:p>
          <a:p>
            <a:pPr algn="ctr"/>
            <a:r>
              <a:rPr lang="en-US" sz="2400" dirty="0" err="1">
                <a:solidFill>
                  <a:srgbClr val="000000"/>
                </a:solidFill>
              </a:rPr>
              <a:t>theITRiskManager.wordpress.com</a:t>
            </a:r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79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tty-551554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38" y="0"/>
            <a:ext cx="7612021" cy="79559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6200000">
            <a:off x="-2933630" y="2790255"/>
            <a:ext cx="6669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</a:rPr>
              <a:t>#</a:t>
            </a:r>
            <a:r>
              <a:rPr lang="en-US" sz="7200" dirty="0" err="1" smtClean="0">
                <a:solidFill>
                  <a:schemeClr val="bg1"/>
                </a:solidFill>
              </a:rPr>
              <a:t>ContentNotCats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67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46572</TotalTime>
  <Words>451</Words>
  <Application>Microsoft Macintosh PowerPoint</Application>
  <PresentationFormat>On-screen Show (4:3)</PresentationFormat>
  <Paragraphs>202</Paragraphs>
  <Slides>72</Slides>
  <Notes>7</Notes>
  <HiddenSlides>10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Emergent Behaviour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Matts</dc:creator>
  <cp:lastModifiedBy>Chris Matts</cp:lastModifiedBy>
  <cp:revision>63</cp:revision>
  <dcterms:created xsi:type="dcterms:W3CDTF">2016-09-03T13:03:30Z</dcterms:created>
  <dcterms:modified xsi:type="dcterms:W3CDTF">2019-02-21T10:38:25Z</dcterms:modified>
</cp:coreProperties>
</file>